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sldIdLst>
    <p:sldId id="257" r:id="rId2"/>
    <p:sldId id="258" r:id="rId3"/>
    <p:sldId id="259" r:id="rId4"/>
    <p:sldId id="260" r:id="rId5"/>
    <p:sldId id="261" r:id="rId6"/>
    <p:sldId id="341" r:id="rId7"/>
    <p:sldId id="342" r:id="rId8"/>
    <p:sldId id="343" r:id="rId9"/>
    <p:sldId id="322" r:id="rId10"/>
    <p:sldId id="323" r:id="rId11"/>
    <p:sldId id="389" r:id="rId12"/>
    <p:sldId id="435" r:id="rId13"/>
    <p:sldId id="390" r:id="rId14"/>
    <p:sldId id="391" r:id="rId15"/>
    <p:sldId id="392" r:id="rId16"/>
    <p:sldId id="393" r:id="rId17"/>
    <p:sldId id="394" r:id="rId18"/>
    <p:sldId id="457" r:id="rId19"/>
    <p:sldId id="458" r:id="rId20"/>
    <p:sldId id="395" r:id="rId21"/>
    <p:sldId id="396" r:id="rId22"/>
    <p:sldId id="397" r:id="rId23"/>
    <p:sldId id="398" r:id="rId24"/>
    <p:sldId id="399" r:id="rId25"/>
    <p:sldId id="400" r:id="rId26"/>
    <p:sldId id="401" r:id="rId27"/>
    <p:sldId id="402" r:id="rId28"/>
    <p:sldId id="403" r:id="rId29"/>
    <p:sldId id="404" r:id="rId30"/>
    <p:sldId id="405" r:id="rId31"/>
    <p:sldId id="406" r:id="rId32"/>
    <p:sldId id="407" r:id="rId33"/>
    <p:sldId id="408" r:id="rId34"/>
    <p:sldId id="409" r:id="rId35"/>
    <p:sldId id="449" r:id="rId36"/>
    <p:sldId id="430" r:id="rId37"/>
    <p:sldId id="410" r:id="rId38"/>
    <p:sldId id="411" r:id="rId39"/>
    <p:sldId id="412" r:id="rId40"/>
    <p:sldId id="450" r:id="rId41"/>
    <p:sldId id="431" r:id="rId42"/>
    <p:sldId id="432" r:id="rId43"/>
    <p:sldId id="433" r:id="rId44"/>
    <p:sldId id="434" r:id="rId45"/>
    <p:sldId id="459" r:id="rId46"/>
    <p:sldId id="460" r:id="rId47"/>
    <p:sldId id="461" r:id="rId48"/>
    <p:sldId id="462" r:id="rId49"/>
    <p:sldId id="463" r:id="rId50"/>
    <p:sldId id="413" r:id="rId51"/>
    <p:sldId id="414" r:id="rId52"/>
    <p:sldId id="415" r:id="rId53"/>
    <p:sldId id="416" r:id="rId54"/>
    <p:sldId id="451" r:id="rId55"/>
    <p:sldId id="453" r:id="rId56"/>
    <p:sldId id="452" r:id="rId57"/>
    <p:sldId id="454" r:id="rId58"/>
    <p:sldId id="455" r:id="rId59"/>
    <p:sldId id="456" r:id="rId60"/>
    <p:sldId id="418" r:id="rId61"/>
    <p:sldId id="419" r:id="rId62"/>
    <p:sldId id="420" r:id="rId63"/>
    <p:sldId id="421" r:id="rId64"/>
    <p:sldId id="268" r:id="rId65"/>
    <p:sldId id="269" r:id="rId66"/>
    <p:sldId id="270" r:id="rId67"/>
    <p:sldId id="271" r:id="rId68"/>
    <p:sldId id="448" r:id="rId69"/>
    <p:sldId id="422" r:id="rId70"/>
    <p:sldId id="436" r:id="rId71"/>
    <p:sldId id="423" r:id="rId72"/>
    <p:sldId id="424" r:id="rId73"/>
    <p:sldId id="425" r:id="rId74"/>
    <p:sldId id="426" r:id="rId75"/>
    <p:sldId id="427" r:id="rId76"/>
    <p:sldId id="428" r:id="rId77"/>
    <p:sldId id="429" r:id="rId78"/>
    <p:sldId id="273" r:id="rId79"/>
    <p:sldId id="274" r:id="rId80"/>
    <p:sldId id="317" r:id="rId81"/>
    <p:sldId id="318" r:id="rId82"/>
    <p:sldId id="319" r:id="rId83"/>
    <p:sldId id="320" r:id="rId84"/>
    <p:sldId id="334" r:id="rId85"/>
    <p:sldId id="335" r:id="rId86"/>
    <p:sldId id="336" r:id="rId87"/>
    <p:sldId id="337" r:id="rId88"/>
    <p:sldId id="338" r:id="rId89"/>
    <p:sldId id="339" r:id="rId9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15" autoAdjust="0"/>
  </p:normalViewPr>
  <p:slideViewPr>
    <p:cSldViewPr>
      <p:cViewPr varScale="1">
        <p:scale>
          <a:sx n="43" d="100"/>
          <a:sy n="43" d="100"/>
        </p:scale>
        <p:origin x="-121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FB8251-B0FD-4528-B9B3-923156677476}" type="datetimeFigureOut">
              <a:rPr lang="id-ID" smtClean="0"/>
              <a:pPr/>
              <a:t>02/10/2017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03B198-C1DD-45F3-84B7-1FCA2806078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08895B-AC8F-4A2F-8698-5871D2D47A41}" type="slidenum">
              <a:rPr lang="id-ID" smtClean="0"/>
              <a:pPr fontAlgn="base">
                <a:spcBef>
                  <a:spcPct val="0"/>
                </a:spcBef>
                <a:spcAft>
                  <a:spcPct val="0"/>
                </a:spcAft>
                <a:defRPr/>
              </a:pPr>
              <a:t>4</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p:spPr>
      </p:sp>
      <p:sp>
        <p:nvSpPr>
          <p:cNvPr id="645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p:spPr>
      </p:sp>
      <p:sp>
        <p:nvSpPr>
          <p:cNvPr id="6656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p:spPr>
      </p:sp>
      <p:sp>
        <p:nvSpPr>
          <p:cNvPr id="6758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p:spPr>
      </p:sp>
      <p:sp>
        <p:nvSpPr>
          <p:cNvPr id="6861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p:spPr>
      </p:sp>
      <p:sp>
        <p:nvSpPr>
          <p:cNvPr id="706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p:spPr>
      </p:sp>
      <p:sp>
        <p:nvSpPr>
          <p:cNvPr id="7270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p:spPr>
      </p:sp>
      <p:sp>
        <p:nvSpPr>
          <p:cNvPr id="8909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p:spPr>
      </p:sp>
      <p:sp>
        <p:nvSpPr>
          <p:cNvPr id="901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p:spPr>
      </p:sp>
      <p:sp>
        <p:nvSpPr>
          <p:cNvPr id="9113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p:spPr>
      </p:sp>
      <p:sp>
        <p:nvSpPr>
          <p:cNvPr id="9216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p:spPr>
      </p:sp>
      <p:sp>
        <p:nvSpPr>
          <p:cNvPr id="9318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539EE4E-EC2C-4620-B6C5-A55B6C2B62BF}"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3445F4B-BDAB-44B9-B247-875E43F75C0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539EE4E-EC2C-4620-B6C5-A55B6C2B62BF}"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3445F4B-BDAB-44B9-B247-875E43F75C0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539EE4E-EC2C-4620-B6C5-A55B6C2B62BF}"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3445F4B-BDAB-44B9-B247-875E43F75C03}"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6974" y="277813"/>
            <a:ext cx="8230054" cy="58525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23"/>
          <p:cNvSpPr>
            <a:spLocks noGrp="1" noChangeArrowheads="1"/>
          </p:cNvSpPr>
          <p:nvPr>
            <p:ph type="dt" sz="half" idx="10"/>
          </p:nvPr>
        </p:nvSpPr>
        <p:spPr>
          <a:ln/>
        </p:spPr>
        <p:txBody>
          <a:bodyPr/>
          <a:lstStyle>
            <a:lvl1pPr>
              <a:defRPr/>
            </a:lvl1pPr>
          </a:lstStyle>
          <a:p>
            <a:endParaRPr lang="id-ID"/>
          </a:p>
        </p:txBody>
      </p:sp>
      <p:sp>
        <p:nvSpPr>
          <p:cNvPr id="4" name="Rectangle 24"/>
          <p:cNvSpPr>
            <a:spLocks noGrp="1" noChangeArrowheads="1"/>
          </p:cNvSpPr>
          <p:nvPr>
            <p:ph type="ftr" sz="quarter" idx="11"/>
          </p:nvPr>
        </p:nvSpPr>
        <p:spPr>
          <a:ln/>
        </p:spPr>
        <p:txBody>
          <a:bodyPr/>
          <a:lstStyle>
            <a:lvl1pPr>
              <a:defRPr/>
            </a:lvl1pPr>
          </a:lstStyle>
          <a:p>
            <a:endParaRPr lang="id-ID"/>
          </a:p>
        </p:txBody>
      </p:sp>
      <p:sp>
        <p:nvSpPr>
          <p:cNvPr id="5" name="Rectangle 25"/>
          <p:cNvSpPr>
            <a:spLocks noGrp="1" noChangeArrowheads="1"/>
          </p:cNvSpPr>
          <p:nvPr>
            <p:ph type="sldNum" sz="quarter" idx="12"/>
          </p:nvPr>
        </p:nvSpPr>
        <p:spPr>
          <a:ln/>
        </p:spPr>
        <p:txBody>
          <a:bodyPr/>
          <a:lstStyle>
            <a:lvl1pPr>
              <a:defRPr/>
            </a:lvl1pPr>
          </a:lstStyle>
          <a:p>
            <a:fld id="{69278A0D-AB71-4A0E-9C36-0E8DC51A5C2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2D075F-9DC6-4C4A-BB95-065B10D6BDA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525963"/>
          </a:xfrm>
        </p:spPr>
        <p:txBody>
          <a:bodyPr/>
          <a:lstStyle/>
          <a:p>
            <a:pPr lvl="0"/>
            <a:endParaRPr lang="id-ID"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5CB7BC-F96B-4EAD-827C-2ADDD24D119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539EE4E-EC2C-4620-B6C5-A55B6C2B62BF}"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3445F4B-BDAB-44B9-B247-875E43F75C0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9EE4E-EC2C-4620-B6C5-A55B6C2B62BF}"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3445F4B-BDAB-44B9-B247-875E43F75C0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539EE4E-EC2C-4620-B6C5-A55B6C2B62BF}"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3445F4B-BDAB-44B9-B247-875E43F75C0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539EE4E-EC2C-4620-B6C5-A55B6C2B62BF}" type="datetimeFigureOut">
              <a:rPr lang="id-ID" smtClean="0"/>
              <a:pPr/>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3445F4B-BDAB-44B9-B247-875E43F75C0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539EE4E-EC2C-4620-B6C5-A55B6C2B62BF}" type="datetimeFigureOut">
              <a:rPr lang="id-ID" smtClean="0"/>
              <a:pPr/>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3445F4B-BDAB-44B9-B247-875E43F75C0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9EE4E-EC2C-4620-B6C5-A55B6C2B62BF}" type="datetimeFigureOut">
              <a:rPr lang="id-ID" smtClean="0"/>
              <a:pPr/>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3445F4B-BDAB-44B9-B247-875E43F75C0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9EE4E-EC2C-4620-B6C5-A55B6C2B62BF}"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3445F4B-BDAB-44B9-B247-875E43F75C0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9EE4E-EC2C-4620-B6C5-A55B6C2B62BF}"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3445F4B-BDAB-44B9-B247-875E43F75C0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9EE4E-EC2C-4620-B6C5-A55B6C2B62BF}" type="datetimeFigureOut">
              <a:rPr lang="id-ID" smtClean="0"/>
              <a:pPr/>
              <a:t>02/10/2017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45F4B-BDAB-44B9-B247-875E43F75C0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143000" y="1785938"/>
            <a:ext cx="7029450" cy="798512"/>
          </a:xfrm>
          <a:solidFill>
            <a:schemeClr val="bg2">
              <a:lumMod val="25000"/>
            </a:schemeClr>
          </a:solidFill>
        </p:spPr>
        <p:txBody>
          <a:bodyPr rtlCol="0">
            <a:normAutofit fontScale="90000"/>
          </a:bodyPr>
          <a:lstStyle/>
          <a:p>
            <a:pPr eaLnBrk="1" fontAlgn="auto" hangingPunct="1">
              <a:spcAft>
                <a:spcPts val="0"/>
              </a:spcAft>
              <a:defRPr/>
            </a:pPr>
            <a:r>
              <a:rPr lang="id-ID" sz="5400" b="1" dirty="0" smtClean="0">
                <a:solidFill>
                  <a:schemeClr val="bg1"/>
                </a:solidFill>
              </a:rPr>
              <a:t>AKUNTANSI  PIUTANG</a:t>
            </a:r>
          </a:p>
        </p:txBody>
      </p:sp>
      <p:sp>
        <p:nvSpPr>
          <p:cNvPr id="3075" name="Subtitle 2"/>
          <p:cNvSpPr>
            <a:spLocks noGrp="1"/>
          </p:cNvSpPr>
          <p:nvPr>
            <p:ph type="subTitle" idx="1"/>
          </p:nvPr>
        </p:nvSpPr>
        <p:spPr>
          <a:xfrm>
            <a:off x="1285852" y="3500439"/>
            <a:ext cx="6500858" cy="2214578"/>
          </a:xfrm>
        </p:spPr>
        <p:txBody>
          <a:bodyPr rtlCol="0">
            <a:normAutofit/>
          </a:bodyPr>
          <a:lstStyle/>
          <a:p>
            <a:pPr eaLnBrk="1" fontAlgn="auto" hangingPunct="1">
              <a:spcAft>
                <a:spcPts val="0"/>
              </a:spcAft>
              <a:buFont typeface="Arial" pitchFamily="34" charset="0"/>
              <a:buNone/>
              <a:defRPr/>
            </a:pPr>
            <a:r>
              <a:rPr lang="id-ID" sz="2400" b="1" dirty="0" smtClean="0">
                <a:solidFill>
                  <a:schemeClr val="tx1"/>
                </a:solidFill>
              </a:rPr>
              <a:t>MOH. AMIN</a:t>
            </a:r>
          </a:p>
          <a:p>
            <a:pPr eaLnBrk="1" fontAlgn="auto" hangingPunct="1">
              <a:spcAft>
                <a:spcPts val="0"/>
              </a:spcAft>
              <a:buFont typeface="Arial" pitchFamily="34" charset="0"/>
              <a:buNone/>
              <a:defRPr/>
            </a:pPr>
            <a:r>
              <a:rPr lang="en-US" sz="2400" b="1" dirty="0" smtClean="0">
                <a:solidFill>
                  <a:schemeClr val="tx1"/>
                </a:solidFill>
              </a:rPr>
              <a:t> </a:t>
            </a:r>
            <a:r>
              <a:rPr lang="en-US" sz="2400" b="1" dirty="0" err="1" smtClean="0">
                <a:solidFill>
                  <a:schemeClr val="tx1"/>
                </a:solidFill>
              </a:rPr>
              <a:t>Jurusan</a:t>
            </a:r>
            <a:r>
              <a:rPr lang="en-US" sz="2400" b="1" dirty="0" smtClean="0">
                <a:solidFill>
                  <a:schemeClr val="tx1"/>
                </a:solidFill>
              </a:rPr>
              <a:t> </a:t>
            </a:r>
            <a:r>
              <a:rPr lang="en-US" sz="2400" b="1" dirty="0" err="1" smtClean="0">
                <a:solidFill>
                  <a:schemeClr val="tx1"/>
                </a:solidFill>
              </a:rPr>
              <a:t>Akuntansi</a:t>
            </a:r>
            <a:endParaRPr lang="id-ID" sz="2400" b="1" dirty="0" smtClean="0">
              <a:solidFill>
                <a:schemeClr val="tx1"/>
              </a:solidFill>
            </a:endParaRPr>
          </a:p>
          <a:p>
            <a:pPr eaLnBrk="1" fontAlgn="auto" hangingPunct="1">
              <a:spcAft>
                <a:spcPts val="0"/>
              </a:spcAft>
              <a:buFont typeface="Arial" pitchFamily="34" charset="0"/>
              <a:buNone/>
              <a:defRPr/>
            </a:pPr>
            <a:r>
              <a:rPr lang="id-ID" sz="2400" b="1" dirty="0" smtClean="0">
                <a:solidFill>
                  <a:schemeClr val="tx1"/>
                </a:solidFill>
              </a:rPr>
              <a:t>F</a:t>
            </a:r>
            <a:r>
              <a:rPr lang="en-US" sz="2400" b="1" dirty="0" err="1" smtClean="0">
                <a:solidFill>
                  <a:schemeClr val="tx1"/>
                </a:solidFill>
              </a:rPr>
              <a:t>akultas</a:t>
            </a:r>
            <a:r>
              <a:rPr lang="en-US" sz="2400" b="1" dirty="0" smtClean="0">
                <a:solidFill>
                  <a:schemeClr val="tx1"/>
                </a:solidFill>
              </a:rPr>
              <a:t> </a:t>
            </a:r>
            <a:r>
              <a:rPr lang="en-US" sz="2400" b="1" dirty="0" err="1" smtClean="0">
                <a:solidFill>
                  <a:schemeClr val="tx1"/>
                </a:solidFill>
              </a:rPr>
              <a:t>Ekonomi</a:t>
            </a:r>
            <a:r>
              <a:rPr lang="en-US" sz="2400" b="1" dirty="0" smtClean="0">
                <a:solidFill>
                  <a:schemeClr val="tx1"/>
                </a:solidFill>
              </a:rPr>
              <a:t> </a:t>
            </a:r>
            <a:r>
              <a:rPr lang="id-ID" sz="2400" b="1" dirty="0" smtClean="0">
                <a:solidFill>
                  <a:schemeClr val="tx1"/>
                </a:solidFill>
              </a:rPr>
              <a:t>Unisma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sz="4000" b="1" smtClean="0"/>
              <a:t>Pencatatan Piutang</a:t>
            </a:r>
          </a:p>
        </p:txBody>
      </p:sp>
      <p:sp>
        <p:nvSpPr>
          <p:cNvPr id="28675" name="Rectangle 3"/>
          <p:cNvSpPr>
            <a:spLocks noGrp="1" noChangeArrowheads="1"/>
          </p:cNvSpPr>
          <p:nvPr>
            <p:ph type="body" idx="1"/>
          </p:nvPr>
        </p:nvSpPr>
        <p:spPr>
          <a:xfrm>
            <a:off x="457200" y="1412776"/>
            <a:ext cx="8229600" cy="3959324"/>
          </a:xfrm>
        </p:spPr>
        <p:txBody>
          <a:bodyPr/>
          <a:lstStyle/>
          <a:p>
            <a:pPr algn="ctr" eaLnBrk="1" hangingPunct="1">
              <a:lnSpc>
                <a:spcPct val="80000"/>
              </a:lnSpc>
              <a:buFont typeface="Wingdings" pitchFamily="2" charset="2"/>
              <a:buNone/>
              <a:defRPr/>
            </a:pPr>
            <a:endParaRPr lang="ms-MY" sz="2600" dirty="0" smtClean="0"/>
          </a:p>
          <a:p>
            <a:pPr marL="0" indent="0" algn="just" eaLnBrk="1" hangingPunct="1">
              <a:lnSpc>
                <a:spcPct val="80000"/>
              </a:lnSpc>
              <a:buFont typeface="Wingdings" pitchFamily="2" charset="2"/>
              <a:buNone/>
              <a:defRPr/>
            </a:pPr>
            <a:r>
              <a:rPr lang="ms-MY" sz="3600" dirty="0" smtClean="0"/>
              <a:t>Karena itu berkaitan dengan pengelolaan  piutang, perusahaan harus membuat suatu </a:t>
            </a:r>
            <a:r>
              <a:rPr lang="ms-MY" sz="3600" b="1" dirty="0" smtClean="0"/>
              <a:t>cadangan piutang tidak tertagih</a:t>
            </a:r>
            <a:r>
              <a:rPr lang="ms-MY" sz="3600" dirty="0" smtClean="0"/>
              <a:t> yang merupakan taksiran jumlah piutang yang tidak akan dapat ditagih dalam periode tersebut.</a:t>
            </a:r>
            <a:endParaRPr lang="en-US" sz="3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9750" y="836613"/>
            <a:ext cx="8229600" cy="1143000"/>
          </a:xfrm>
        </p:spPr>
        <p:txBody>
          <a:bodyPr/>
          <a:lstStyle/>
          <a:p>
            <a:pPr marL="1117600" indent="-1117600" eaLnBrk="1" hangingPunct="1"/>
            <a:r>
              <a:rPr lang="en-US" b="1" smtClean="0"/>
              <a:t>Piutang Dagang</a:t>
            </a:r>
          </a:p>
        </p:txBody>
      </p:sp>
      <p:sp>
        <p:nvSpPr>
          <p:cNvPr id="8195" name="Rectangle 3"/>
          <p:cNvSpPr>
            <a:spLocks noGrp="1" noChangeArrowheads="1"/>
          </p:cNvSpPr>
          <p:nvPr>
            <p:ph type="body" idx="1"/>
          </p:nvPr>
        </p:nvSpPr>
        <p:spPr>
          <a:xfrm>
            <a:off x="179388" y="1844675"/>
            <a:ext cx="8964612" cy="4525963"/>
          </a:xfrm>
        </p:spPr>
        <p:txBody>
          <a:bodyPr/>
          <a:lstStyle/>
          <a:p>
            <a:pPr eaLnBrk="1" hangingPunct="1">
              <a:buFontTx/>
              <a:buNone/>
            </a:pPr>
            <a:r>
              <a:rPr lang="en-US" sz="2800" smtClean="0"/>
              <a:t>Penilaian Piutang</a:t>
            </a:r>
          </a:p>
          <a:p>
            <a:pPr eaLnBrk="1" hangingPunct="1"/>
            <a:r>
              <a:rPr lang="en-US" sz="2800" smtClean="0"/>
              <a:t>Menurut SAK : Piutang dagang harus dicatat &amp; dilaporkan sebesar </a:t>
            </a:r>
            <a:r>
              <a:rPr lang="en-US" sz="2800" i="1" smtClean="0"/>
              <a:t>“Nilai Kas (netto) yang bisa direalisasi”</a:t>
            </a:r>
            <a:r>
              <a:rPr lang="en-US" sz="2800" smtClean="0"/>
              <a:t>, yaitu jumlah kas bersih yang diperkirakan dapat diterima.</a:t>
            </a:r>
          </a:p>
          <a:p>
            <a:pPr eaLnBrk="1" hangingPunct="1"/>
            <a:endParaRPr lang="en-US" sz="2800" smtClean="0"/>
          </a:p>
          <a:p>
            <a:pPr eaLnBrk="1" hangingPunct="1"/>
            <a:r>
              <a:rPr lang="en-US" sz="2800" smtClean="0"/>
              <a:t>Jumlah kas bersih yang dapat diterima adalah jumlah piutang bruto setelah dikurangi dengan taksiran jumlah (nilai) piutang yang tidak dapat diterima.</a:t>
            </a:r>
          </a:p>
        </p:txBody>
      </p:sp>
    </p:spTree>
  </p:cSld>
  <p:clrMapOvr>
    <a:masterClrMapping/>
  </p:clrMapOvr>
  <p:transition>
    <p:cover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0"/>
            <a:ext cx="8460241" cy="990865"/>
          </a:xfrm>
        </p:spPr>
        <p:txBody>
          <a:bodyPr/>
          <a:lstStyle/>
          <a:p>
            <a:pPr eaLnBrk="1" hangingPunct="1">
              <a:defRPr/>
            </a:pPr>
            <a:r>
              <a:rPr lang="en-US" sz="2800" dirty="0" err="1"/>
              <a:t>Akuntansi</a:t>
            </a:r>
            <a:r>
              <a:rPr lang="en-US" sz="2800" dirty="0"/>
              <a:t> </a:t>
            </a:r>
            <a:r>
              <a:rPr lang="en-US" sz="2800" dirty="0" err="1"/>
              <a:t>Piutang</a:t>
            </a:r>
            <a:r>
              <a:rPr lang="en-US" sz="2800" dirty="0"/>
              <a:t> </a:t>
            </a:r>
            <a:r>
              <a:rPr lang="en-US" sz="2800" dirty="0" err="1"/>
              <a:t>Biasa</a:t>
            </a:r>
            <a:r>
              <a:rPr lang="en-US" sz="2800" dirty="0"/>
              <a:t>/Account Receivable </a:t>
            </a:r>
            <a:endParaRPr lang="id-ID" sz="2800" dirty="0"/>
          </a:p>
        </p:txBody>
      </p:sp>
      <p:sp>
        <p:nvSpPr>
          <p:cNvPr id="20483" name="Rectangle 38"/>
          <p:cNvSpPr>
            <a:spLocks noChangeArrowheads="1"/>
          </p:cNvSpPr>
          <p:nvPr/>
        </p:nvSpPr>
        <p:spPr bwMode="auto">
          <a:xfrm>
            <a:off x="381001" y="1270000"/>
            <a:ext cx="8533946" cy="5270500"/>
          </a:xfrm>
          <a:prstGeom prst="rect">
            <a:avLst/>
          </a:prstGeom>
          <a:solidFill>
            <a:srgbClr val="00FFFF">
              <a:alpha val="50195"/>
            </a:srgbClr>
          </a:solidFill>
          <a:ln w="9525">
            <a:solidFill>
              <a:schemeClr val="tx1"/>
            </a:solidFill>
            <a:miter lim="800000"/>
            <a:headEnd/>
            <a:tailEnd/>
          </a:ln>
        </p:spPr>
        <p:txBody>
          <a:bodyPr lIns="77808" tIns="38904" rIns="77808" bIns="38904"/>
          <a:lstStyle/>
          <a:p>
            <a:pPr marL="388902" indent="-388902" defTabSz="777804"/>
            <a:endParaRPr lang="id-ID" sz="2400" b="1" dirty="0">
              <a:solidFill>
                <a:schemeClr val="tx2"/>
              </a:solidFill>
            </a:endParaRPr>
          </a:p>
          <a:p>
            <a:pPr marL="388902" indent="-388902" defTabSz="777804"/>
            <a:r>
              <a:rPr lang="id-ID" sz="2400" b="1" dirty="0">
                <a:solidFill>
                  <a:schemeClr val="tx2"/>
                </a:solidFill>
              </a:rPr>
              <a:t>	</a:t>
            </a:r>
            <a:endParaRPr lang="en-US" sz="2400" b="1" dirty="0">
              <a:solidFill>
                <a:schemeClr val="tx2"/>
              </a:solidFill>
            </a:endParaRPr>
          </a:p>
          <a:p>
            <a:pPr marL="388902" indent="-388902" defTabSz="777804"/>
            <a:endParaRPr lang="en-US" sz="2400" b="1" dirty="0">
              <a:solidFill>
                <a:schemeClr val="tx2"/>
              </a:solidFill>
            </a:endParaRPr>
          </a:p>
          <a:p>
            <a:pPr marL="388902" indent="-388902" defTabSz="777804"/>
            <a:endParaRPr lang="en-US" sz="2400" b="1" dirty="0">
              <a:solidFill>
                <a:schemeClr val="tx2"/>
              </a:solidFill>
            </a:endParaRPr>
          </a:p>
          <a:p>
            <a:pPr marL="388902" indent="-388902" defTabSz="777804"/>
            <a:endParaRPr lang="id-ID" sz="2400" b="1" dirty="0">
              <a:solidFill>
                <a:schemeClr val="tx2"/>
              </a:solidFill>
            </a:endParaRPr>
          </a:p>
          <a:p>
            <a:pPr marL="388902" indent="-388902" defTabSz="777804"/>
            <a:r>
              <a:rPr lang="id-ID" sz="2400" b="1" dirty="0">
                <a:solidFill>
                  <a:schemeClr val="tx2"/>
                </a:solidFill>
              </a:rPr>
              <a:t>	</a:t>
            </a:r>
            <a:endParaRPr lang="en-US" sz="2400" b="1" dirty="0">
              <a:solidFill>
                <a:schemeClr val="tx2"/>
              </a:solidFill>
            </a:endParaRPr>
          </a:p>
          <a:p>
            <a:pPr marL="388902" indent="-388902" defTabSz="777804"/>
            <a:endParaRPr lang="id-ID" sz="2400" b="1" dirty="0">
              <a:solidFill>
                <a:schemeClr val="tx2"/>
              </a:solidFill>
            </a:endParaRPr>
          </a:p>
          <a:p>
            <a:pPr marL="388902" indent="-388902" defTabSz="777804"/>
            <a:endParaRPr lang="id-ID" sz="2400" b="1" dirty="0">
              <a:solidFill>
                <a:schemeClr val="tx2"/>
              </a:solidFill>
            </a:endParaRPr>
          </a:p>
          <a:p>
            <a:pPr marL="388902" indent="-388902" defTabSz="777804"/>
            <a:endParaRPr lang="id-ID" sz="2400" b="1" dirty="0">
              <a:solidFill>
                <a:schemeClr val="tx2"/>
              </a:solidFill>
            </a:endParaRPr>
          </a:p>
        </p:txBody>
      </p:sp>
      <p:sp>
        <p:nvSpPr>
          <p:cNvPr id="93224" name="Text Box 40"/>
          <p:cNvSpPr txBox="1">
            <a:spLocks noChangeArrowheads="1"/>
          </p:cNvSpPr>
          <p:nvPr/>
        </p:nvSpPr>
        <p:spPr bwMode="auto">
          <a:xfrm>
            <a:off x="381000" y="1293813"/>
            <a:ext cx="5497286" cy="439555"/>
          </a:xfrm>
          <a:prstGeom prst="rect">
            <a:avLst/>
          </a:prstGeom>
          <a:noFill/>
          <a:ln w="9525">
            <a:noFill/>
            <a:miter lim="800000"/>
            <a:headEnd/>
            <a:tailEnd/>
          </a:ln>
        </p:spPr>
        <p:txBody>
          <a:bodyPr lIns="69546" tIns="34772" rIns="69546" bIns="34772">
            <a:spAutoFit/>
          </a:bodyPr>
          <a:lstStyle/>
          <a:p>
            <a:pPr defTabSz="777804"/>
            <a:r>
              <a:rPr lang="en-US" sz="2400" b="1" dirty="0"/>
              <a:t>1. </a:t>
            </a:r>
            <a:r>
              <a:rPr lang="en-US" sz="2400" b="1" dirty="0" err="1"/>
              <a:t>Saat</a:t>
            </a:r>
            <a:r>
              <a:rPr lang="en-US" sz="2400" b="1" dirty="0"/>
              <a:t> </a:t>
            </a:r>
            <a:r>
              <a:rPr lang="en-US" sz="2400" b="1" dirty="0" err="1"/>
              <a:t>timbulnya</a:t>
            </a:r>
            <a:r>
              <a:rPr lang="en-US" sz="2400" b="1" dirty="0"/>
              <a:t> </a:t>
            </a:r>
            <a:r>
              <a:rPr lang="en-US" sz="2400" b="1" dirty="0" err="1"/>
              <a:t>Piutang</a:t>
            </a:r>
            <a:endParaRPr lang="en-US" sz="2400" b="1" dirty="0"/>
          </a:p>
        </p:txBody>
      </p:sp>
      <p:sp>
        <p:nvSpPr>
          <p:cNvPr id="93225" name="Text Box 41"/>
          <p:cNvSpPr txBox="1">
            <a:spLocks noChangeArrowheads="1"/>
          </p:cNvSpPr>
          <p:nvPr/>
        </p:nvSpPr>
        <p:spPr bwMode="auto">
          <a:xfrm>
            <a:off x="381000" y="2603500"/>
            <a:ext cx="8001000" cy="439555"/>
          </a:xfrm>
          <a:prstGeom prst="rect">
            <a:avLst/>
          </a:prstGeom>
          <a:noFill/>
          <a:ln w="9525">
            <a:noFill/>
            <a:miter lim="800000"/>
            <a:headEnd/>
            <a:tailEnd/>
          </a:ln>
        </p:spPr>
        <p:txBody>
          <a:bodyPr lIns="69546" tIns="34772" rIns="69546" bIns="34772">
            <a:spAutoFit/>
          </a:bodyPr>
          <a:lstStyle/>
          <a:p>
            <a:pPr defTabSz="777804"/>
            <a:r>
              <a:rPr lang="en-US" sz="2400" b="1" dirty="0"/>
              <a:t>2. </a:t>
            </a:r>
            <a:r>
              <a:rPr lang="en-US" sz="2400" b="1" dirty="0" err="1"/>
              <a:t>Saat</a:t>
            </a:r>
            <a:r>
              <a:rPr lang="en-US" sz="2400" b="1" dirty="0"/>
              <a:t> </a:t>
            </a:r>
            <a:r>
              <a:rPr lang="en-US" sz="2400" b="1" dirty="0" err="1"/>
              <a:t>menerima</a:t>
            </a:r>
            <a:r>
              <a:rPr lang="en-US" sz="2400" b="1" dirty="0"/>
              <a:t> </a:t>
            </a:r>
            <a:r>
              <a:rPr lang="en-US" sz="2400" b="1" dirty="0" err="1"/>
              <a:t>uang</a:t>
            </a:r>
            <a:r>
              <a:rPr lang="en-US" sz="2400" b="1" dirty="0"/>
              <a:t> </a:t>
            </a:r>
            <a:r>
              <a:rPr lang="en-US" sz="2400" b="1" dirty="0" err="1"/>
              <a:t>hasil</a:t>
            </a:r>
            <a:r>
              <a:rPr lang="en-US" sz="2400" b="1" dirty="0"/>
              <a:t> </a:t>
            </a:r>
            <a:r>
              <a:rPr lang="en-US" sz="2400" b="1" dirty="0" err="1"/>
              <a:t>penagihan</a:t>
            </a:r>
            <a:r>
              <a:rPr lang="en-US" sz="2400" b="1" dirty="0"/>
              <a:t> </a:t>
            </a:r>
            <a:r>
              <a:rPr lang="en-US" sz="2400" b="1" dirty="0" err="1"/>
              <a:t>Piutang</a:t>
            </a:r>
            <a:endParaRPr lang="en-US" sz="2400" b="1" dirty="0"/>
          </a:p>
        </p:txBody>
      </p:sp>
      <p:sp>
        <p:nvSpPr>
          <p:cNvPr id="93226" name="Text Box 42"/>
          <p:cNvSpPr txBox="1">
            <a:spLocks noChangeArrowheads="1"/>
          </p:cNvSpPr>
          <p:nvPr/>
        </p:nvSpPr>
        <p:spPr bwMode="auto">
          <a:xfrm>
            <a:off x="381000" y="3263636"/>
            <a:ext cx="8001000" cy="439555"/>
          </a:xfrm>
          <a:prstGeom prst="rect">
            <a:avLst/>
          </a:prstGeom>
          <a:noFill/>
          <a:ln w="9525">
            <a:noFill/>
            <a:miter lim="800000"/>
            <a:headEnd/>
            <a:tailEnd/>
          </a:ln>
        </p:spPr>
        <p:txBody>
          <a:bodyPr lIns="69546" tIns="34772" rIns="69546" bIns="34772">
            <a:spAutoFit/>
          </a:bodyPr>
          <a:lstStyle/>
          <a:p>
            <a:pPr defTabSz="777804"/>
            <a:r>
              <a:rPr lang="en-US" sz="2400" b="1" dirty="0"/>
              <a:t>3. </a:t>
            </a:r>
            <a:r>
              <a:rPr lang="en-US" sz="2400" b="1" dirty="0" err="1"/>
              <a:t>Saat</a:t>
            </a:r>
            <a:r>
              <a:rPr lang="en-US" sz="2400" b="1" dirty="0"/>
              <a:t> </a:t>
            </a:r>
            <a:r>
              <a:rPr lang="en-US" sz="2400" b="1" dirty="0" err="1"/>
              <a:t>menghapus</a:t>
            </a:r>
            <a:r>
              <a:rPr lang="en-US" sz="2400" b="1" dirty="0"/>
              <a:t> </a:t>
            </a:r>
            <a:r>
              <a:rPr lang="en-US" sz="2400" b="1" dirty="0" err="1"/>
              <a:t>Piutang</a:t>
            </a:r>
            <a:endParaRPr lang="en-US" sz="2400" b="1" dirty="0"/>
          </a:p>
        </p:txBody>
      </p:sp>
      <p:sp>
        <p:nvSpPr>
          <p:cNvPr id="93227" name="Text Box 43"/>
          <p:cNvSpPr txBox="1">
            <a:spLocks noChangeArrowheads="1"/>
          </p:cNvSpPr>
          <p:nvPr/>
        </p:nvSpPr>
        <p:spPr bwMode="auto">
          <a:xfrm>
            <a:off x="381000" y="4787636"/>
            <a:ext cx="8001000" cy="439555"/>
          </a:xfrm>
          <a:prstGeom prst="rect">
            <a:avLst/>
          </a:prstGeom>
          <a:noFill/>
          <a:ln w="9525">
            <a:noFill/>
            <a:miter lim="800000"/>
            <a:headEnd/>
            <a:tailEnd/>
          </a:ln>
        </p:spPr>
        <p:txBody>
          <a:bodyPr lIns="69546" tIns="34772" rIns="69546" bIns="34772">
            <a:spAutoFit/>
          </a:bodyPr>
          <a:lstStyle/>
          <a:p>
            <a:pPr defTabSz="777804"/>
            <a:r>
              <a:rPr lang="en-US" sz="2400" b="1" dirty="0"/>
              <a:t>4. </a:t>
            </a:r>
            <a:r>
              <a:rPr lang="en-US" sz="2400" b="1" dirty="0" err="1"/>
              <a:t>Menerima</a:t>
            </a:r>
            <a:r>
              <a:rPr lang="en-US" sz="2400" b="1" dirty="0"/>
              <a:t> </a:t>
            </a:r>
            <a:r>
              <a:rPr lang="en-US" sz="2400" b="1" dirty="0" err="1"/>
              <a:t>piutang</a:t>
            </a:r>
            <a:r>
              <a:rPr lang="en-US" sz="2400" b="1" dirty="0"/>
              <a:t> yang </a:t>
            </a:r>
            <a:r>
              <a:rPr lang="en-US" sz="2400" b="1" dirty="0" err="1"/>
              <a:t>telah</a:t>
            </a:r>
            <a:r>
              <a:rPr lang="en-US" sz="2400" b="1" dirty="0"/>
              <a:t> </a:t>
            </a:r>
            <a:r>
              <a:rPr lang="en-US" sz="2400" b="1" dirty="0" err="1"/>
              <a:t>dihapus</a:t>
            </a:r>
            <a:r>
              <a:rPr lang="en-US" sz="2400" b="1" dirty="0"/>
              <a:t> </a:t>
            </a:r>
          </a:p>
        </p:txBody>
      </p:sp>
      <p:sp>
        <p:nvSpPr>
          <p:cNvPr id="93228" name="Text Box 44"/>
          <p:cNvSpPr txBox="1">
            <a:spLocks noChangeArrowheads="1"/>
          </p:cNvSpPr>
          <p:nvPr/>
        </p:nvSpPr>
        <p:spPr bwMode="auto">
          <a:xfrm>
            <a:off x="381000" y="5803636"/>
            <a:ext cx="8001000" cy="439555"/>
          </a:xfrm>
          <a:prstGeom prst="rect">
            <a:avLst/>
          </a:prstGeom>
          <a:noFill/>
          <a:ln w="9525">
            <a:noFill/>
            <a:miter lim="800000"/>
            <a:headEnd/>
            <a:tailEnd/>
          </a:ln>
        </p:spPr>
        <p:txBody>
          <a:bodyPr lIns="69546" tIns="34772" rIns="69546" bIns="34772">
            <a:spAutoFit/>
          </a:bodyPr>
          <a:lstStyle/>
          <a:p>
            <a:pPr defTabSz="777804"/>
            <a:r>
              <a:rPr lang="en-US" sz="2400" b="1" dirty="0"/>
              <a:t>5. </a:t>
            </a:r>
            <a:r>
              <a:rPr lang="en-US" sz="2400" b="1" dirty="0" err="1"/>
              <a:t>Menyesuaikan</a:t>
            </a:r>
            <a:r>
              <a:rPr lang="en-US" sz="2400" b="1" dirty="0"/>
              <a:t> </a:t>
            </a:r>
            <a:r>
              <a:rPr lang="en-US" sz="2400" b="1" dirty="0" err="1"/>
              <a:t>saldo</a:t>
            </a:r>
            <a:r>
              <a:rPr lang="en-US" sz="2400" b="1" dirty="0"/>
              <a:t> </a:t>
            </a:r>
            <a:r>
              <a:rPr lang="en-US" sz="2400" b="1" dirty="0" err="1"/>
              <a:t>cadangan</a:t>
            </a:r>
            <a:r>
              <a:rPr lang="en-US" sz="2400" b="1" dirty="0"/>
              <a:t> </a:t>
            </a:r>
            <a:r>
              <a:rPr lang="en-US" sz="2400" b="1" dirty="0" err="1"/>
              <a:t>kerugian</a:t>
            </a:r>
            <a:r>
              <a:rPr lang="en-US" sz="2400" b="1" dirty="0"/>
              <a:t> </a:t>
            </a:r>
            <a:r>
              <a:rPr lang="en-US" sz="2400" b="1" dirty="0" err="1"/>
              <a:t>piutang</a:t>
            </a:r>
            <a:r>
              <a:rPr lang="en-US" sz="2400" b="1" dirty="0"/>
              <a:t> </a:t>
            </a:r>
          </a:p>
        </p:txBody>
      </p:sp>
      <p:sp>
        <p:nvSpPr>
          <p:cNvPr id="93229" name="Text Box 45"/>
          <p:cNvSpPr txBox="1">
            <a:spLocks noChangeArrowheads="1"/>
          </p:cNvSpPr>
          <p:nvPr/>
        </p:nvSpPr>
        <p:spPr bwMode="auto">
          <a:xfrm>
            <a:off x="707571" y="1714500"/>
            <a:ext cx="8001000" cy="439555"/>
          </a:xfrm>
          <a:prstGeom prst="rect">
            <a:avLst/>
          </a:prstGeom>
          <a:noFill/>
          <a:ln w="9525">
            <a:noFill/>
            <a:miter lim="800000"/>
            <a:headEnd/>
            <a:tailEnd/>
          </a:ln>
        </p:spPr>
        <p:txBody>
          <a:bodyPr lIns="69546" tIns="34772" rIns="69546" bIns="34772">
            <a:spAutoFit/>
          </a:bodyPr>
          <a:lstStyle/>
          <a:p>
            <a:pPr defTabSz="777804"/>
            <a:r>
              <a:rPr lang="en-US" sz="2400" b="1" dirty="0"/>
              <a:t>a. </a:t>
            </a:r>
            <a:r>
              <a:rPr lang="en-US" sz="2400" b="1" dirty="0" err="1"/>
              <a:t>Karena</a:t>
            </a:r>
            <a:r>
              <a:rPr lang="en-US" sz="2400" b="1" dirty="0"/>
              <a:t> </a:t>
            </a:r>
            <a:r>
              <a:rPr lang="en-US" sz="2400" b="1" dirty="0" err="1"/>
              <a:t>menjual</a:t>
            </a:r>
            <a:r>
              <a:rPr lang="en-US" sz="2400" b="1" dirty="0"/>
              <a:t> </a:t>
            </a:r>
            <a:r>
              <a:rPr lang="en-US" sz="2400" b="1" dirty="0" err="1"/>
              <a:t>barang</a:t>
            </a:r>
            <a:r>
              <a:rPr lang="en-US" sz="2400" b="1" dirty="0"/>
              <a:t> </a:t>
            </a:r>
            <a:r>
              <a:rPr lang="en-US" sz="2400" b="1" dirty="0" err="1"/>
              <a:t>atau</a:t>
            </a:r>
            <a:r>
              <a:rPr lang="en-US" sz="2400" b="1" dirty="0"/>
              <a:t> </a:t>
            </a:r>
            <a:r>
              <a:rPr lang="en-US" sz="2400" b="1" dirty="0" err="1"/>
              <a:t>jasa</a:t>
            </a:r>
            <a:r>
              <a:rPr lang="en-US" sz="2400" b="1" dirty="0"/>
              <a:t> </a:t>
            </a:r>
          </a:p>
        </p:txBody>
      </p:sp>
      <p:sp>
        <p:nvSpPr>
          <p:cNvPr id="93230" name="Text Box 46"/>
          <p:cNvSpPr txBox="1">
            <a:spLocks noChangeArrowheads="1"/>
          </p:cNvSpPr>
          <p:nvPr/>
        </p:nvSpPr>
        <p:spPr bwMode="auto">
          <a:xfrm>
            <a:off x="707571" y="2184136"/>
            <a:ext cx="8001000" cy="439555"/>
          </a:xfrm>
          <a:prstGeom prst="rect">
            <a:avLst/>
          </a:prstGeom>
          <a:noFill/>
          <a:ln w="9525">
            <a:noFill/>
            <a:miter lim="800000"/>
            <a:headEnd/>
            <a:tailEnd/>
          </a:ln>
        </p:spPr>
        <p:txBody>
          <a:bodyPr lIns="69546" tIns="34772" rIns="69546" bIns="34772">
            <a:spAutoFit/>
          </a:bodyPr>
          <a:lstStyle/>
          <a:p>
            <a:pPr defTabSz="777804"/>
            <a:r>
              <a:rPr lang="en-US" sz="2400" b="1" dirty="0"/>
              <a:t>b. </a:t>
            </a:r>
            <a:r>
              <a:rPr lang="en-US" sz="2400" b="1" dirty="0" err="1"/>
              <a:t>Karena</a:t>
            </a:r>
            <a:r>
              <a:rPr lang="en-US" sz="2400" b="1" dirty="0"/>
              <a:t> </a:t>
            </a:r>
            <a:r>
              <a:rPr lang="en-US" sz="2400" b="1" dirty="0" err="1"/>
              <a:t>memberi</a:t>
            </a:r>
            <a:r>
              <a:rPr lang="en-US" sz="2400" b="1" dirty="0"/>
              <a:t> </a:t>
            </a:r>
            <a:r>
              <a:rPr lang="en-US" sz="2400" b="1" dirty="0" err="1"/>
              <a:t>pinjaman</a:t>
            </a:r>
            <a:r>
              <a:rPr lang="en-US" sz="2400" b="1" dirty="0"/>
              <a:t> </a:t>
            </a:r>
          </a:p>
        </p:txBody>
      </p:sp>
      <p:sp>
        <p:nvSpPr>
          <p:cNvPr id="93231" name="Text Box 47"/>
          <p:cNvSpPr txBox="1">
            <a:spLocks noChangeArrowheads="1"/>
          </p:cNvSpPr>
          <p:nvPr/>
        </p:nvSpPr>
        <p:spPr bwMode="auto">
          <a:xfrm>
            <a:off x="816429" y="3683000"/>
            <a:ext cx="8001000" cy="439555"/>
          </a:xfrm>
          <a:prstGeom prst="rect">
            <a:avLst/>
          </a:prstGeom>
          <a:noFill/>
          <a:ln w="9525">
            <a:noFill/>
            <a:miter lim="800000"/>
            <a:headEnd/>
            <a:tailEnd/>
          </a:ln>
        </p:spPr>
        <p:txBody>
          <a:bodyPr lIns="69546" tIns="34772" rIns="69546" bIns="34772">
            <a:spAutoFit/>
          </a:bodyPr>
          <a:lstStyle/>
          <a:p>
            <a:pPr defTabSz="777804"/>
            <a:r>
              <a:rPr lang="en-US" sz="2400" b="1" dirty="0"/>
              <a:t>a. </a:t>
            </a:r>
            <a:r>
              <a:rPr lang="en-US" sz="2400" b="1" dirty="0" err="1"/>
              <a:t>Sebelum</a:t>
            </a:r>
            <a:r>
              <a:rPr lang="en-US" sz="2400" b="1" dirty="0"/>
              <a:t> </a:t>
            </a:r>
            <a:r>
              <a:rPr lang="en-US" sz="2400" b="1" dirty="0" err="1"/>
              <a:t>menghapus</a:t>
            </a:r>
            <a:r>
              <a:rPr lang="en-US" sz="2400" b="1" dirty="0"/>
              <a:t> </a:t>
            </a:r>
            <a:r>
              <a:rPr lang="en-US" sz="2400" b="1" dirty="0" err="1"/>
              <a:t>tidak</a:t>
            </a:r>
            <a:r>
              <a:rPr lang="en-US" sz="2400" b="1" dirty="0"/>
              <a:t> </a:t>
            </a:r>
            <a:r>
              <a:rPr lang="en-US" sz="2400" b="1" dirty="0" err="1"/>
              <a:t>membentuk</a:t>
            </a:r>
            <a:r>
              <a:rPr lang="en-US" sz="2400" b="1" dirty="0"/>
              <a:t> </a:t>
            </a:r>
            <a:r>
              <a:rPr lang="en-US" sz="2400" b="1" dirty="0" err="1"/>
              <a:t>cadangan</a:t>
            </a:r>
            <a:r>
              <a:rPr lang="en-US" sz="2400" b="1" dirty="0"/>
              <a:t> </a:t>
            </a:r>
            <a:r>
              <a:rPr lang="en-US" sz="2400" b="1" dirty="0" err="1"/>
              <a:t>kerugian</a:t>
            </a:r>
            <a:r>
              <a:rPr lang="en-US" sz="2400" b="1" dirty="0"/>
              <a:t> </a:t>
            </a:r>
          </a:p>
        </p:txBody>
      </p:sp>
      <p:sp>
        <p:nvSpPr>
          <p:cNvPr id="93232" name="Text Box 48"/>
          <p:cNvSpPr txBox="1">
            <a:spLocks noChangeArrowheads="1"/>
          </p:cNvSpPr>
          <p:nvPr/>
        </p:nvSpPr>
        <p:spPr bwMode="auto">
          <a:xfrm>
            <a:off x="816429" y="4152636"/>
            <a:ext cx="8001000" cy="439555"/>
          </a:xfrm>
          <a:prstGeom prst="rect">
            <a:avLst/>
          </a:prstGeom>
          <a:noFill/>
          <a:ln w="9525">
            <a:noFill/>
            <a:miter lim="800000"/>
            <a:headEnd/>
            <a:tailEnd/>
          </a:ln>
        </p:spPr>
        <p:txBody>
          <a:bodyPr lIns="69546" tIns="34772" rIns="69546" bIns="34772">
            <a:spAutoFit/>
          </a:bodyPr>
          <a:lstStyle/>
          <a:p>
            <a:pPr defTabSz="777804"/>
            <a:r>
              <a:rPr lang="en-US" sz="2400" b="1" dirty="0"/>
              <a:t>b. </a:t>
            </a:r>
            <a:r>
              <a:rPr lang="en-US" sz="2400" b="1" dirty="0" err="1"/>
              <a:t>Sebelum</a:t>
            </a:r>
            <a:r>
              <a:rPr lang="en-US" sz="2400" b="1" dirty="0"/>
              <a:t> </a:t>
            </a:r>
            <a:r>
              <a:rPr lang="en-US" sz="2400" b="1" dirty="0" err="1"/>
              <a:t>menghapus</a:t>
            </a:r>
            <a:r>
              <a:rPr lang="en-US" sz="2400" b="1" dirty="0"/>
              <a:t> </a:t>
            </a:r>
            <a:r>
              <a:rPr lang="en-US" sz="2400" b="1" dirty="0" err="1"/>
              <a:t>telah</a:t>
            </a:r>
            <a:r>
              <a:rPr lang="en-US" sz="2400" b="1" dirty="0"/>
              <a:t> </a:t>
            </a:r>
            <a:r>
              <a:rPr lang="en-US" sz="2400" b="1" dirty="0" err="1"/>
              <a:t>membentuk</a:t>
            </a:r>
            <a:r>
              <a:rPr lang="en-US" sz="2400" b="1" dirty="0"/>
              <a:t> </a:t>
            </a:r>
            <a:r>
              <a:rPr lang="en-US" sz="2400" b="1" dirty="0" err="1"/>
              <a:t>cadangan</a:t>
            </a:r>
            <a:r>
              <a:rPr lang="en-US" sz="2400" b="1" dirty="0"/>
              <a:t> </a:t>
            </a:r>
            <a:r>
              <a:rPr lang="en-US" sz="2400" b="1" dirty="0" err="1"/>
              <a:t>kerugian</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3224"/>
                                        </p:tgtEl>
                                        <p:attrNameLst>
                                          <p:attrName>style.visibility</p:attrName>
                                        </p:attrNameLst>
                                      </p:cBhvr>
                                      <p:to>
                                        <p:strVal val="visible"/>
                                      </p:to>
                                    </p:set>
                                    <p:animEffect transition="in" filter="wipe(left)">
                                      <p:cBhvr>
                                        <p:cTn id="7" dur="2000"/>
                                        <p:tgtEl>
                                          <p:spTgt spid="932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225"/>
                                        </p:tgtEl>
                                        <p:attrNameLst>
                                          <p:attrName>style.visibility</p:attrName>
                                        </p:attrNameLst>
                                      </p:cBhvr>
                                      <p:to>
                                        <p:strVal val="visible"/>
                                      </p:to>
                                    </p:set>
                                    <p:animEffect transition="in" filter="wipe(left)">
                                      <p:cBhvr>
                                        <p:cTn id="12" dur="2000"/>
                                        <p:tgtEl>
                                          <p:spTgt spid="932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3226"/>
                                        </p:tgtEl>
                                        <p:attrNameLst>
                                          <p:attrName>style.visibility</p:attrName>
                                        </p:attrNameLst>
                                      </p:cBhvr>
                                      <p:to>
                                        <p:strVal val="visible"/>
                                      </p:to>
                                    </p:set>
                                    <p:animEffect transition="in" filter="wipe(left)">
                                      <p:cBhvr>
                                        <p:cTn id="17" dur="2000"/>
                                        <p:tgtEl>
                                          <p:spTgt spid="932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3227"/>
                                        </p:tgtEl>
                                        <p:attrNameLst>
                                          <p:attrName>style.visibility</p:attrName>
                                        </p:attrNameLst>
                                      </p:cBhvr>
                                      <p:to>
                                        <p:strVal val="visible"/>
                                      </p:to>
                                    </p:set>
                                    <p:animEffect transition="in" filter="wipe(left)">
                                      <p:cBhvr>
                                        <p:cTn id="22" dur="2000"/>
                                        <p:tgtEl>
                                          <p:spTgt spid="932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3228"/>
                                        </p:tgtEl>
                                        <p:attrNameLst>
                                          <p:attrName>style.visibility</p:attrName>
                                        </p:attrNameLst>
                                      </p:cBhvr>
                                      <p:to>
                                        <p:strVal val="visible"/>
                                      </p:to>
                                    </p:set>
                                    <p:animEffect transition="in" filter="wipe(left)">
                                      <p:cBhvr>
                                        <p:cTn id="27" dur="2000"/>
                                        <p:tgtEl>
                                          <p:spTgt spid="932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3229"/>
                                        </p:tgtEl>
                                        <p:attrNameLst>
                                          <p:attrName>style.visibility</p:attrName>
                                        </p:attrNameLst>
                                      </p:cBhvr>
                                      <p:to>
                                        <p:strVal val="visible"/>
                                      </p:to>
                                    </p:set>
                                    <p:animEffect transition="in" filter="wipe(left)">
                                      <p:cBhvr>
                                        <p:cTn id="32" dur="2000"/>
                                        <p:tgtEl>
                                          <p:spTgt spid="9322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3230"/>
                                        </p:tgtEl>
                                        <p:attrNameLst>
                                          <p:attrName>style.visibility</p:attrName>
                                        </p:attrNameLst>
                                      </p:cBhvr>
                                      <p:to>
                                        <p:strVal val="visible"/>
                                      </p:to>
                                    </p:set>
                                    <p:animEffect transition="in" filter="wipe(left)">
                                      <p:cBhvr>
                                        <p:cTn id="37" dur="2000"/>
                                        <p:tgtEl>
                                          <p:spTgt spid="9323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3231"/>
                                        </p:tgtEl>
                                        <p:attrNameLst>
                                          <p:attrName>style.visibility</p:attrName>
                                        </p:attrNameLst>
                                      </p:cBhvr>
                                      <p:to>
                                        <p:strVal val="visible"/>
                                      </p:to>
                                    </p:set>
                                    <p:animEffect transition="in" filter="wipe(left)">
                                      <p:cBhvr>
                                        <p:cTn id="42" dur="2000"/>
                                        <p:tgtEl>
                                          <p:spTgt spid="932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3232"/>
                                        </p:tgtEl>
                                        <p:attrNameLst>
                                          <p:attrName>style.visibility</p:attrName>
                                        </p:attrNameLst>
                                      </p:cBhvr>
                                      <p:to>
                                        <p:strVal val="visible"/>
                                      </p:to>
                                    </p:set>
                                    <p:animEffect transition="in" filter="wipe(left)">
                                      <p:cBhvr>
                                        <p:cTn id="47" dur="2000"/>
                                        <p:tgtEl>
                                          <p:spTgt spid="93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24" grpId="0"/>
      <p:bldP spid="93225" grpId="0"/>
      <p:bldP spid="93226" grpId="0"/>
      <p:bldP spid="93227" grpId="0"/>
      <p:bldP spid="93228" grpId="0"/>
      <p:bldP spid="93229" grpId="0"/>
      <p:bldP spid="93230" grpId="0"/>
      <p:bldP spid="93231" grpId="0"/>
      <p:bldP spid="932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179388" y="908050"/>
            <a:ext cx="8713787" cy="5473700"/>
          </a:xfrm>
        </p:spPr>
        <p:txBody>
          <a:bodyPr>
            <a:normAutofit lnSpcReduction="10000"/>
          </a:bodyPr>
          <a:lstStyle/>
          <a:p>
            <a:pPr marL="609600" indent="-609600" algn="just">
              <a:buFontTx/>
              <a:buNone/>
            </a:pPr>
            <a:r>
              <a:rPr lang="id-ID" sz="2400" dirty="0" smtClean="0"/>
              <a:t>Metode untuk mengakui kerugian piutang</a:t>
            </a:r>
          </a:p>
          <a:p>
            <a:pPr marL="609600" indent="-609600" algn="just">
              <a:buFontTx/>
              <a:buAutoNum type="arabicPeriod"/>
            </a:pPr>
            <a:r>
              <a:rPr lang="id-ID" sz="2400" dirty="0" smtClean="0"/>
              <a:t>Cadangan kerugian piutang</a:t>
            </a:r>
          </a:p>
          <a:p>
            <a:pPr marL="609600" indent="-609600" algn="just">
              <a:buFontTx/>
              <a:buAutoNum type="arabicPeriod"/>
            </a:pPr>
            <a:r>
              <a:rPr lang="id-ID" sz="2400" dirty="0" smtClean="0"/>
              <a:t>Metode </a:t>
            </a:r>
            <a:r>
              <a:rPr lang="id-ID" sz="2400" smtClean="0"/>
              <a:t>penghapusan Langsung</a:t>
            </a:r>
            <a:endParaRPr lang="id-ID" sz="2400" dirty="0" smtClean="0"/>
          </a:p>
          <a:p>
            <a:pPr marL="609600" indent="-609600" algn="just">
              <a:buFontTx/>
              <a:buNone/>
            </a:pPr>
            <a:endParaRPr lang="id-ID" sz="2400" dirty="0" smtClean="0"/>
          </a:p>
          <a:p>
            <a:pPr marL="609600" indent="-609600" algn="just">
              <a:buFontTx/>
              <a:buNone/>
            </a:pPr>
            <a:r>
              <a:rPr lang="id-ID" sz="2400" dirty="0" smtClean="0"/>
              <a:t>CADANGAN KERUGIAN PIUTANG</a:t>
            </a:r>
          </a:p>
          <a:p>
            <a:pPr marL="609600" indent="-609600" algn="just">
              <a:buFontTx/>
              <a:buNone/>
            </a:pPr>
            <a:r>
              <a:rPr lang="id-ID" sz="2400" dirty="0" smtClean="0"/>
              <a:t>Ada 2 dasar yang dapat digunakan untuk menentukan jumlah kerugian piutang</a:t>
            </a:r>
          </a:p>
          <a:p>
            <a:pPr marL="609600" indent="-609600" algn="just">
              <a:buFontTx/>
              <a:buAutoNum type="arabicPeriod"/>
            </a:pPr>
            <a:r>
              <a:rPr lang="id-ID" sz="2400" dirty="0" smtClean="0"/>
              <a:t>Jumlah penjualan. Apabila kerugian piutang dihubungkan dengan proses pengukuran laba yang teliti maka dasar perhitungan kerugian piutang adalah jumlah penjualan (pendekatan pendapatan-biaya)</a:t>
            </a:r>
          </a:p>
          <a:p>
            <a:pPr marL="609600" indent="-609600" algn="just">
              <a:buFontTx/>
              <a:buAutoNum type="arabicPeriod"/>
            </a:pPr>
            <a:r>
              <a:rPr lang="id-ID" sz="2400" dirty="0" smtClean="0"/>
              <a:t>Saldo piutang. Apabila saldo piutang digunakan sebagai dasar perhitungan kerugian piutang maka arahnya adalah menilai aktiva dengan teliti (pendekatan aktiva-utang)</a:t>
            </a:r>
            <a:endParaRPr lang="en-US"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179388" y="908050"/>
            <a:ext cx="8713787" cy="5473700"/>
          </a:xfrm>
        </p:spPr>
        <p:txBody>
          <a:bodyPr/>
          <a:lstStyle/>
          <a:p>
            <a:pPr algn="just">
              <a:buFontTx/>
              <a:buNone/>
            </a:pPr>
            <a:r>
              <a:rPr lang="id-ID" sz="2400" smtClean="0">
                <a:solidFill>
                  <a:srgbClr val="FF5050"/>
                </a:solidFill>
              </a:rPr>
              <a:t>Kerugian piutang dihitung  atas dasar jumlah penjualan</a:t>
            </a:r>
          </a:p>
          <a:p>
            <a:pPr algn="just">
              <a:buFontTx/>
              <a:buNone/>
            </a:pPr>
            <a:r>
              <a:rPr lang="id-ID" sz="2400" smtClean="0"/>
              <a:t>Kerugian piutang dihitung dengan cara mengalikan persentase tertentu dengan jumlah penjualan periode tersebut. Persentase kerugian piutang dihitung dari perbandingan piutang yang dihapus dengan jumlah penjualan tahun-tahun lalu kemudian disesuaikan dengan keadaan tahun yang </a:t>
            </a:r>
            <a:r>
              <a:rPr lang="id-ID" sz="2400" smtClean="0">
                <a:solidFill>
                  <a:srgbClr val="3366FF"/>
                </a:solidFill>
              </a:rPr>
              <a:t>bersangkutan.taksiran kerugian piutang ini dibebankan ke rekening kerugian piutang dan kreditnya adalah rekening cadangan kerugian piutang</a:t>
            </a:r>
            <a:endParaRPr lang="en-US" sz="2400" smtClean="0">
              <a:solidFill>
                <a:srgbClr val="3366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179388" y="908050"/>
            <a:ext cx="8713787" cy="5473700"/>
          </a:xfrm>
        </p:spPr>
        <p:txBody>
          <a:bodyPr/>
          <a:lstStyle/>
          <a:p>
            <a:pPr marL="609600" indent="-609600" algn="just">
              <a:buFontTx/>
              <a:buNone/>
            </a:pPr>
            <a:r>
              <a:rPr lang="id-ID" sz="2400" smtClean="0">
                <a:solidFill>
                  <a:srgbClr val="FF5050"/>
                </a:solidFill>
              </a:rPr>
              <a:t>Kerugian piutang dihitung atas dasar saldo piutang</a:t>
            </a:r>
          </a:p>
          <a:p>
            <a:pPr marL="609600" indent="-609600" algn="just">
              <a:buFontTx/>
              <a:buNone/>
            </a:pPr>
            <a:r>
              <a:rPr lang="id-ID" sz="2400" smtClean="0"/>
              <a:t>Ada 3 cara</a:t>
            </a:r>
          </a:p>
          <a:p>
            <a:pPr marL="609600" indent="-609600" algn="just">
              <a:buFontTx/>
              <a:buAutoNum type="arabicPeriod"/>
            </a:pPr>
            <a:r>
              <a:rPr lang="id-ID" sz="2400" smtClean="0"/>
              <a:t>Jumlah cadangan dinaikkan sampai persentase tertentu dari saldo piutang</a:t>
            </a:r>
          </a:p>
          <a:p>
            <a:pPr marL="609600" indent="-609600" algn="just">
              <a:buFontTx/>
              <a:buAutoNum type="arabicPeriod"/>
            </a:pPr>
            <a:r>
              <a:rPr lang="id-ID" sz="2400" smtClean="0"/>
              <a:t>Cadangan ditambah dengan persentase tertentu dari saldo piutang</a:t>
            </a:r>
          </a:p>
          <a:p>
            <a:pPr marL="609600" indent="-609600" algn="just">
              <a:buFontTx/>
              <a:buAutoNum type="arabicPeriod"/>
            </a:pPr>
            <a:r>
              <a:rPr lang="id-ID" sz="2400" smtClean="0"/>
              <a:t>Jumlah cadangan dinaikkan sampai suatu jumlah yang dihitung dengan menganalisa umur piutang</a:t>
            </a:r>
            <a:endParaRPr 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179388" y="908050"/>
            <a:ext cx="8713787" cy="5473700"/>
          </a:xfrm>
        </p:spPr>
        <p:txBody>
          <a:bodyPr/>
          <a:lstStyle/>
          <a:p>
            <a:pPr marL="457200" indent="-457200" algn="just">
              <a:buFontTx/>
              <a:buAutoNum type="arabicParenBoth"/>
            </a:pPr>
            <a:r>
              <a:rPr lang="id-ID" sz="2400" smtClean="0"/>
              <a:t>Jumlah cadangan dinaikkan sampai persentase tertentu dari saldo piutang</a:t>
            </a:r>
          </a:p>
          <a:p>
            <a:pPr marL="457200" indent="-457200" algn="just">
              <a:buFontTx/>
              <a:buNone/>
            </a:pPr>
            <a:r>
              <a:rPr lang="id-ID" sz="2400" smtClean="0"/>
              <a:t>Contoh pada tanggal 31 desember 1991 rekening piutang menunjukkan saldo sebesar Rp 7.500.000 dan rekening cadangan kerugian piutang menunjukkan saldo kredit sebesar Rp 10.000. persentase kerugian piutang ditetapkan sebesar 1 % dari saldo piutang. Jurnal tanggal 31 desember 1991 :</a:t>
            </a:r>
          </a:p>
          <a:p>
            <a:pPr marL="457200" indent="-457200" algn="just">
              <a:buFontTx/>
              <a:buNone/>
            </a:pPr>
            <a:r>
              <a:rPr lang="id-ID" sz="2400" smtClean="0">
                <a:solidFill>
                  <a:srgbClr val="FF5050"/>
                </a:solidFill>
              </a:rPr>
              <a:t>Kerugian piutang			65.000</a:t>
            </a:r>
          </a:p>
          <a:p>
            <a:pPr marL="457200" indent="-457200" algn="just">
              <a:buFontTx/>
              <a:buNone/>
            </a:pPr>
            <a:r>
              <a:rPr lang="id-ID" sz="2400" smtClean="0">
                <a:solidFill>
                  <a:srgbClr val="FF5050"/>
                </a:solidFill>
              </a:rPr>
              <a:t>	cadangan kerugian piutang		65.000</a:t>
            </a:r>
            <a:endParaRPr lang="en-US" sz="2400" smtClean="0">
              <a:solidFill>
                <a:srgbClr val="FF505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179388" y="908050"/>
            <a:ext cx="8713787" cy="5473700"/>
          </a:xfrm>
        </p:spPr>
        <p:txBody>
          <a:bodyPr/>
          <a:lstStyle/>
          <a:p>
            <a:pPr algn="just">
              <a:buFontTx/>
              <a:buNone/>
            </a:pPr>
            <a:r>
              <a:rPr lang="id-ID" sz="2400" dirty="0" smtClean="0"/>
              <a:t>Perhitungan :</a:t>
            </a:r>
          </a:p>
          <a:p>
            <a:pPr algn="just">
              <a:buFontTx/>
              <a:buNone/>
            </a:pPr>
            <a:r>
              <a:rPr lang="id-ID" sz="2400" dirty="0" smtClean="0"/>
              <a:t>Persentase kerugian : 1% x Rp 7.500.000               = 75.000</a:t>
            </a:r>
          </a:p>
          <a:p>
            <a:pPr algn="just">
              <a:buFontTx/>
              <a:buNone/>
            </a:pPr>
            <a:r>
              <a:rPr lang="id-ID" sz="2400" dirty="0" smtClean="0"/>
              <a:t>Saldo kredit rekening cadangan kerugian piutang   = 10.000</a:t>
            </a:r>
          </a:p>
          <a:p>
            <a:pPr algn="just">
              <a:buFontTx/>
              <a:buNone/>
            </a:pPr>
            <a:r>
              <a:rPr lang="id-ID" sz="2400" dirty="0" smtClean="0"/>
              <a:t>                                                                                            ---------</a:t>
            </a:r>
          </a:p>
          <a:p>
            <a:pPr algn="just">
              <a:buFontTx/>
              <a:buNone/>
            </a:pPr>
            <a:r>
              <a:rPr lang="id-ID" sz="2400" dirty="0" smtClean="0"/>
              <a:t>Jumlah yang ditambahkan ke rekening cadangan       65.000</a:t>
            </a:r>
          </a:p>
          <a:p>
            <a:pPr algn="just">
              <a:buFontTx/>
              <a:buNone/>
            </a:pPr>
            <a:endParaRPr lang="id-ID" sz="2400" dirty="0" smtClean="0"/>
          </a:p>
          <a:p>
            <a:pPr algn="ctr">
              <a:buFontTx/>
              <a:buNone/>
            </a:pPr>
            <a:r>
              <a:rPr lang="id-ID" sz="2400" dirty="0" smtClean="0">
                <a:solidFill>
                  <a:srgbClr val="FF5050"/>
                </a:solidFill>
              </a:rPr>
              <a:t>Cadangan kerugian piutang</a:t>
            </a:r>
          </a:p>
          <a:p>
            <a:pPr algn="ctr">
              <a:buFontTx/>
              <a:buNone/>
            </a:pPr>
            <a:endParaRPr lang="id-ID" sz="2400" dirty="0" smtClean="0"/>
          </a:p>
          <a:p>
            <a:pPr>
              <a:buFontTx/>
              <a:buNone/>
            </a:pPr>
            <a:r>
              <a:rPr lang="id-ID" sz="2400" dirty="0" smtClean="0"/>
              <a:t>                                                                  31/12 91                 10.000</a:t>
            </a:r>
          </a:p>
          <a:p>
            <a:pPr>
              <a:buFontTx/>
              <a:buNone/>
            </a:pPr>
            <a:r>
              <a:rPr lang="id-ID" sz="2400" dirty="0" smtClean="0"/>
              <a:t>                                                                 kerugian piutang     65.000</a:t>
            </a:r>
          </a:p>
          <a:p>
            <a:pPr>
              <a:buFontTx/>
              <a:buNone/>
            </a:pPr>
            <a:r>
              <a:rPr lang="id-ID" sz="2400" dirty="0" smtClean="0"/>
              <a:t>                                                                                                      ---------</a:t>
            </a:r>
          </a:p>
          <a:p>
            <a:pPr>
              <a:buFontTx/>
              <a:buNone/>
            </a:pPr>
            <a:r>
              <a:rPr lang="id-ID" sz="2400" dirty="0" smtClean="0"/>
              <a:t>                                                                                                    75.000</a:t>
            </a:r>
            <a:endParaRPr lang="en-US" sz="2400" dirty="0" smtClean="0"/>
          </a:p>
        </p:txBody>
      </p:sp>
      <p:sp>
        <p:nvSpPr>
          <p:cNvPr id="13315" name="Line 3"/>
          <p:cNvSpPr>
            <a:spLocks noChangeShapeType="1"/>
          </p:cNvSpPr>
          <p:nvPr/>
        </p:nvSpPr>
        <p:spPr bwMode="auto">
          <a:xfrm>
            <a:off x="468313" y="4149725"/>
            <a:ext cx="7848600" cy="0"/>
          </a:xfrm>
          <a:prstGeom prst="line">
            <a:avLst/>
          </a:prstGeom>
          <a:noFill/>
          <a:ln w="9525">
            <a:solidFill>
              <a:schemeClr val="tx1"/>
            </a:solidFill>
            <a:round/>
            <a:headEnd/>
            <a:tailEnd/>
          </a:ln>
        </p:spPr>
        <p:txBody>
          <a:bodyPr/>
          <a:lstStyle/>
          <a:p>
            <a:endParaRPr lang="id-ID"/>
          </a:p>
        </p:txBody>
      </p:sp>
      <p:sp>
        <p:nvSpPr>
          <p:cNvPr id="13316" name="Line 4"/>
          <p:cNvSpPr>
            <a:spLocks noChangeShapeType="1"/>
          </p:cNvSpPr>
          <p:nvPr/>
        </p:nvSpPr>
        <p:spPr bwMode="auto">
          <a:xfrm>
            <a:off x="4500563" y="4149725"/>
            <a:ext cx="0" cy="215900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57200" y="381000"/>
            <a:ext cx="8229600" cy="5745163"/>
          </a:xfrm>
        </p:spPr>
        <p:txBody>
          <a:bodyPr/>
          <a:lstStyle/>
          <a:p>
            <a:pPr marL="0" indent="0" eaLnBrk="1" hangingPunct="1">
              <a:lnSpc>
                <a:spcPct val="90000"/>
              </a:lnSpc>
              <a:buFontTx/>
              <a:buNone/>
            </a:pPr>
            <a:r>
              <a:rPr lang="en-US" sz="2800" smtClean="0"/>
              <a:t>Contoh :</a:t>
            </a:r>
          </a:p>
          <a:p>
            <a:pPr marL="0" indent="0" algn="just" eaLnBrk="1" hangingPunct="1">
              <a:lnSpc>
                <a:spcPct val="90000"/>
              </a:lnSpc>
              <a:buFontTx/>
              <a:buNone/>
            </a:pPr>
            <a:r>
              <a:rPr lang="en-US" sz="2800" smtClean="0"/>
              <a:t>Saldo piutang pada tanggal 1 Januari 2006 berjumlah $ 57.500 dan saldo piutang pada tanggal 31 Desember 2006 berjumlah $ 122.500. Misalkan Penyisihan Piutang Tidak tertagih memiliki saldo kredit sebesar $ 700. Penyisihan Piutang Tidak Tertagih ditetapkan sebesar 3 % dari saldo rata-rata piutang. Besarnya Penyisihan Piutang Tidak Tertagih pada tanggal 31 Desember 2006 adalah :</a:t>
            </a:r>
          </a:p>
          <a:p>
            <a:pPr marL="0" indent="0" eaLnBrk="1" hangingPunct="1">
              <a:lnSpc>
                <a:spcPct val="90000"/>
              </a:lnSpc>
              <a:buFontTx/>
              <a:buNone/>
            </a:pPr>
            <a:r>
              <a:rPr lang="en-US" sz="2800" smtClean="0"/>
              <a:t>		       57.500+ 122.500</a:t>
            </a:r>
          </a:p>
          <a:p>
            <a:pPr marL="0" indent="0" eaLnBrk="1" hangingPunct="1">
              <a:lnSpc>
                <a:spcPct val="90000"/>
              </a:lnSpc>
              <a:buFontTx/>
              <a:buNone/>
            </a:pPr>
            <a:r>
              <a:rPr lang="en-US" sz="2800" smtClean="0"/>
              <a:t>	3 % x                                       =   2.700</a:t>
            </a:r>
          </a:p>
          <a:p>
            <a:pPr marL="0" indent="0" eaLnBrk="1" hangingPunct="1">
              <a:lnSpc>
                <a:spcPct val="90000"/>
              </a:lnSpc>
              <a:buFontTx/>
              <a:buNone/>
            </a:pPr>
            <a:r>
              <a:rPr lang="en-US" sz="2800" smtClean="0"/>
              <a:t>			         2</a:t>
            </a:r>
          </a:p>
        </p:txBody>
      </p:sp>
      <p:sp>
        <p:nvSpPr>
          <p:cNvPr id="13316" name="Line 4"/>
          <p:cNvSpPr>
            <a:spLocks noChangeShapeType="1"/>
          </p:cNvSpPr>
          <p:nvPr/>
        </p:nvSpPr>
        <p:spPr bwMode="auto">
          <a:xfrm>
            <a:off x="2590800" y="4724400"/>
            <a:ext cx="29718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dissolve">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dissolve">
                                      <p:cBhvr>
                                        <p:cTn id="22" dur="5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6"/>
                                        </p:tgtEl>
                                        <p:attrNameLst>
                                          <p:attrName>style.visibility</p:attrName>
                                        </p:attrNameLst>
                                      </p:cBhvr>
                                      <p:to>
                                        <p:strVal val="visible"/>
                                      </p:to>
                                    </p:set>
                                    <p:animEffect transition="in" filter="fade">
                                      <p:cBhvr>
                                        <p:cTn id="27" dur="2000"/>
                                        <p:tgtEl>
                                          <p:spTgt spid="133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315">
                                            <p:txEl>
                                              <p:pRg st="4" end="4"/>
                                            </p:txEl>
                                          </p:spTgt>
                                        </p:tgtEl>
                                        <p:attrNameLst>
                                          <p:attrName>style.visibility</p:attrName>
                                        </p:attrNameLst>
                                      </p:cBhvr>
                                      <p:to>
                                        <p:strVal val="visible"/>
                                      </p:to>
                                    </p:set>
                                    <p:animEffect transition="in" filter="dissolve">
                                      <p:cBhvr>
                                        <p:cTn id="32"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457200"/>
            <a:ext cx="8229600" cy="5668963"/>
          </a:xfrm>
        </p:spPr>
        <p:txBody>
          <a:bodyPr/>
          <a:lstStyle/>
          <a:p>
            <a:pPr marL="0" indent="0" algn="just" eaLnBrk="1" hangingPunct="1">
              <a:buFontTx/>
              <a:buNone/>
            </a:pPr>
            <a:r>
              <a:rPr lang="en-US" smtClean="0"/>
              <a:t>Penyisihan Piutang Tidak Tertagih yang dibentuk adalah sebesar  $ 2.700 - $ 700  =  $ 2.000. </a:t>
            </a:r>
          </a:p>
          <a:p>
            <a:pPr marL="0" indent="0" algn="just" eaLnBrk="1" hangingPunct="1">
              <a:buFontTx/>
              <a:buNone/>
            </a:pPr>
            <a:endParaRPr lang="en-US" smtClean="0"/>
          </a:p>
          <a:p>
            <a:pPr marL="0" indent="0" algn="just" eaLnBrk="1" hangingPunct="1">
              <a:buFontTx/>
              <a:buNone/>
            </a:pPr>
            <a:r>
              <a:rPr lang="en-US" smtClean="0"/>
              <a:t>Ayat jurnal penyesuaian :</a:t>
            </a:r>
          </a:p>
          <a:p>
            <a:pPr marL="0" indent="0" algn="just" eaLnBrk="1" hangingPunct="1">
              <a:buFontTx/>
              <a:buNone/>
            </a:pPr>
            <a:r>
              <a:rPr lang="en-US" smtClean="0"/>
              <a:t>	</a:t>
            </a:r>
          </a:p>
          <a:p>
            <a:pPr marL="0" indent="0" algn="just" eaLnBrk="1" hangingPunct="1">
              <a:buFontTx/>
              <a:buNone/>
            </a:pPr>
            <a:r>
              <a:rPr lang="en-US" sz="2800" smtClean="0"/>
              <a:t>Beban Piutang Tidak Tertagih	       2.000</a:t>
            </a:r>
          </a:p>
          <a:p>
            <a:pPr marL="0" indent="0" algn="just" eaLnBrk="1" hangingPunct="1">
              <a:buFontTx/>
              <a:buNone/>
            </a:pPr>
            <a:r>
              <a:rPr lang="en-US" sz="2800" smtClean="0"/>
              <a:t>       Penyisihan Piutang Tidak Tertagih           2000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dissolve">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dissolve">
                                      <p:cBhvr>
                                        <p:cTn id="17" dur="500"/>
                                        <p:tgtEl>
                                          <p:spTgt spid="16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4" end="4"/>
                                            </p:txEl>
                                          </p:spTgt>
                                        </p:tgtEl>
                                        <p:attrNameLst>
                                          <p:attrName>style.visibility</p:attrName>
                                        </p:attrNameLst>
                                      </p:cBhvr>
                                      <p:to>
                                        <p:strVal val="visible"/>
                                      </p:to>
                                    </p:set>
                                    <p:animEffect transition="in" filter="dissolve">
                                      <p:cBhvr>
                                        <p:cTn id="22" dur="500"/>
                                        <p:tgtEl>
                                          <p:spTgt spid="163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animEffect transition="in" filter="dissolve">
                                      <p:cBhvr>
                                        <p:cTn id="27"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74638"/>
            <a:ext cx="2786063" cy="582612"/>
          </a:xfrm>
          <a:solidFill>
            <a:schemeClr val="bg2">
              <a:lumMod val="25000"/>
            </a:schemeClr>
          </a:solidFill>
        </p:spPr>
        <p:txBody>
          <a:bodyPr rtlCol="0">
            <a:normAutofit fontScale="90000"/>
          </a:bodyPr>
          <a:lstStyle/>
          <a:p>
            <a:pPr eaLnBrk="1" fontAlgn="auto" hangingPunct="1">
              <a:spcAft>
                <a:spcPts val="0"/>
              </a:spcAft>
              <a:defRPr/>
            </a:pPr>
            <a:r>
              <a:rPr lang="en-US" b="1" dirty="0" err="1" smtClean="0">
                <a:solidFill>
                  <a:schemeClr val="bg2"/>
                </a:solidFill>
              </a:rPr>
              <a:t>Pengantar</a:t>
            </a:r>
            <a:endParaRPr lang="en-US" b="1" dirty="0" smtClean="0">
              <a:solidFill>
                <a:schemeClr val="bg2"/>
              </a:solidFill>
            </a:endParaRPr>
          </a:p>
        </p:txBody>
      </p:sp>
      <p:sp>
        <p:nvSpPr>
          <p:cNvPr id="3075" name="Rectangle 3"/>
          <p:cNvSpPr>
            <a:spLocks noGrp="1" noChangeArrowheads="1"/>
          </p:cNvSpPr>
          <p:nvPr>
            <p:ph idx="1"/>
          </p:nvPr>
        </p:nvSpPr>
        <p:spPr>
          <a:xfrm>
            <a:off x="457200" y="1500188"/>
            <a:ext cx="8229600" cy="5072062"/>
          </a:xfrm>
        </p:spPr>
        <p:txBody>
          <a:bodyPr/>
          <a:lstStyle/>
          <a:p>
            <a:pPr algn="just" eaLnBrk="1" hangingPunct="1">
              <a:lnSpc>
                <a:spcPct val="80000"/>
              </a:lnSpc>
            </a:pPr>
            <a:r>
              <a:rPr lang="en-US" sz="2800" dirty="0" err="1" smtClean="0"/>
              <a:t>Piutang</a:t>
            </a:r>
            <a:r>
              <a:rPr lang="en-US" sz="2800" dirty="0" smtClean="0"/>
              <a:t> </a:t>
            </a:r>
            <a:r>
              <a:rPr lang="en-US" sz="2800" dirty="0" err="1" smtClean="0"/>
              <a:t>merupakan</a:t>
            </a:r>
            <a:r>
              <a:rPr lang="en-US" sz="2800" dirty="0" smtClean="0"/>
              <a:t> </a:t>
            </a:r>
            <a:r>
              <a:rPr lang="en-US" sz="2800" dirty="0" err="1" smtClean="0"/>
              <a:t>kekayaan</a:t>
            </a:r>
            <a:r>
              <a:rPr lang="en-US" sz="2800" dirty="0" smtClean="0"/>
              <a:t> </a:t>
            </a:r>
            <a:r>
              <a:rPr lang="en-US" sz="2800" dirty="0" err="1" smtClean="0"/>
              <a:t>perusahaan</a:t>
            </a:r>
            <a:r>
              <a:rPr lang="en-US" sz="2800" dirty="0" smtClean="0"/>
              <a:t> yang </a:t>
            </a:r>
            <a:r>
              <a:rPr lang="en-US" sz="2800" dirty="0" err="1" smtClean="0"/>
              <a:t>timbul</a:t>
            </a:r>
            <a:r>
              <a:rPr lang="en-US" sz="2800" dirty="0" smtClean="0"/>
              <a:t> </a:t>
            </a:r>
            <a:r>
              <a:rPr lang="en-US" sz="2800" dirty="0" err="1" smtClean="0"/>
              <a:t>sebagai</a:t>
            </a:r>
            <a:r>
              <a:rPr lang="en-US" sz="2800" dirty="0" smtClean="0"/>
              <a:t> </a:t>
            </a:r>
            <a:r>
              <a:rPr lang="en-US" sz="2800" dirty="0" err="1" smtClean="0"/>
              <a:t>akibat</a:t>
            </a:r>
            <a:r>
              <a:rPr lang="en-US" sz="2800" dirty="0" smtClean="0"/>
              <a:t> </a:t>
            </a:r>
            <a:r>
              <a:rPr lang="en-US" sz="2800" dirty="0" err="1" smtClean="0"/>
              <a:t>dari</a:t>
            </a:r>
            <a:r>
              <a:rPr lang="en-US" sz="2800" dirty="0" smtClean="0"/>
              <a:t> </a:t>
            </a:r>
            <a:r>
              <a:rPr lang="en-US" sz="2800" dirty="0" err="1" smtClean="0"/>
              <a:t>dilaksanakannya</a:t>
            </a:r>
            <a:r>
              <a:rPr lang="en-US" sz="2800" dirty="0" smtClean="0"/>
              <a:t> </a:t>
            </a:r>
            <a:r>
              <a:rPr lang="en-US" sz="2800" dirty="0" err="1" smtClean="0"/>
              <a:t>politik</a:t>
            </a:r>
            <a:r>
              <a:rPr lang="en-US" sz="2800" dirty="0" smtClean="0"/>
              <a:t> </a:t>
            </a:r>
            <a:r>
              <a:rPr lang="en-US" sz="2800" dirty="0" err="1" smtClean="0"/>
              <a:t>penjualan</a:t>
            </a:r>
            <a:r>
              <a:rPr lang="en-US" sz="2800" dirty="0" smtClean="0"/>
              <a:t> </a:t>
            </a:r>
            <a:r>
              <a:rPr lang="en-US" sz="2800" dirty="0" err="1" smtClean="0"/>
              <a:t>kredit</a:t>
            </a:r>
            <a:r>
              <a:rPr lang="en-US" sz="2800" dirty="0" smtClean="0"/>
              <a:t>. </a:t>
            </a:r>
            <a:r>
              <a:rPr lang="id-ID" sz="2800" dirty="0" smtClean="0"/>
              <a:t>Kebijakan Kredit </a:t>
            </a:r>
            <a:r>
              <a:rPr lang="en-US" sz="2800" dirty="0" smtClean="0"/>
              <a:t> </a:t>
            </a:r>
            <a:r>
              <a:rPr lang="en-US" sz="2800" dirty="0" err="1" smtClean="0"/>
              <a:t>dengan</a:t>
            </a:r>
            <a:r>
              <a:rPr lang="en-US" sz="2800" dirty="0" smtClean="0"/>
              <a:t> t</a:t>
            </a:r>
            <a:r>
              <a:rPr lang="id-ID" sz="2800" dirty="0" smtClean="0"/>
              <a:t>ujuan mendapatkan laba yang optimbal dg resiko minimal</a:t>
            </a:r>
            <a:r>
              <a:rPr lang="en-US" sz="2800" dirty="0" smtClean="0"/>
              <a:t>.</a:t>
            </a:r>
          </a:p>
          <a:p>
            <a:pPr algn="just" eaLnBrk="1" hangingPunct="1">
              <a:lnSpc>
                <a:spcPct val="80000"/>
              </a:lnSpc>
              <a:buFont typeface="Arial" charset="0"/>
              <a:buNone/>
            </a:pPr>
            <a:endParaRPr lang="id-ID" sz="2800" dirty="0" smtClean="0"/>
          </a:p>
          <a:p>
            <a:pPr algn="just" eaLnBrk="1" hangingPunct="1"/>
            <a:r>
              <a:rPr lang="id-ID" sz="2800" dirty="0" smtClean="0"/>
              <a:t>Tujuan Penjualan Kredit: </a:t>
            </a:r>
          </a:p>
          <a:p>
            <a:pPr marL="857250" lvl="1" indent="-457200" algn="just" eaLnBrk="1" hangingPunct="1">
              <a:buFont typeface="Wingdings" pitchFamily="2" charset="2"/>
              <a:buAutoNum type="arabicPeriod"/>
            </a:pPr>
            <a:r>
              <a:rPr lang="id-ID" dirty="0" smtClean="0"/>
              <a:t>M</a:t>
            </a:r>
            <a:r>
              <a:rPr lang="sv-SE" dirty="0" smtClean="0"/>
              <a:t>erangsang minat para langganan</a:t>
            </a:r>
            <a:endParaRPr lang="id-ID" dirty="0" smtClean="0"/>
          </a:p>
          <a:p>
            <a:pPr marL="857250" lvl="1" indent="-457200" algn="just" eaLnBrk="1" hangingPunct="1">
              <a:buFont typeface="Wingdings" pitchFamily="2" charset="2"/>
              <a:buAutoNum type="arabicPeriod"/>
            </a:pPr>
            <a:r>
              <a:rPr lang="id-ID" dirty="0" smtClean="0"/>
              <a:t>Menaikkan volume penjualan</a:t>
            </a:r>
          </a:p>
          <a:p>
            <a:pPr marL="857250" lvl="1" indent="-457200" algn="just" eaLnBrk="1" hangingPunct="1">
              <a:buFont typeface="Wingdings" pitchFamily="2" charset="2"/>
              <a:buAutoNum type="arabicPeriod"/>
            </a:pPr>
            <a:r>
              <a:rPr lang="id-ID" dirty="0" smtClean="0"/>
              <a:t>M</a:t>
            </a:r>
            <a:r>
              <a:rPr lang="sv-SE" dirty="0" smtClean="0"/>
              <a:t>eningkatkan laba bersih perusahaan</a:t>
            </a:r>
            <a:endParaRPr lang="id-ID" dirty="0" smtClean="0"/>
          </a:p>
          <a:p>
            <a:pPr marL="857250" lvl="1" indent="-457200" eaLnBrk="1" hangingPunct="1">
              <a:buFont typeface="Wingdings" pitchFamily="2" charset="2"/>
              <a:buAutoNum type="arabicPeriod"/>
            </a:pPr>
            <a:r>
              <a:rPr lang="id-ID" dirty="0" smtClean="0"/>
              <a:t>Strategi </a:t>
            </a:r>
            <a:r>
              <a:rPr lang="sv-SE" dirty="0" smtClean="0"/>
              <a:t>memenangkan </a:t>
            </a:r>
            <a:r>
              <a:rPr lang="id-ID" dirty="0" smtClean="0"/>
              <a:t>persaingan </a:t>
            </a:r>
            <a:r>
              <a:rPr lang="id-ID" dirty="0" smtClean="0">
                <a:sym typeface="Wingdings" pitchFamily="2" charset="2"/>
              </a:rPr>
              <a:t> </a:t>
            </a:r>
            <a:r>
              <a:rPr lang="id-ID" dirty="0" smtClean="0"/>
              <a:t>memperbesar market share </a:t>
            </a:r>
          </a:p>
        </p:txBody>
      </p:sp>
      <p:grpSp>
        <p:nvGrpSpPr>
          <p:cNvPr id="2" name="Group 4"/>
          <p:cNvGrpSpPr>
            <a:grpSpLocks/>
          </p:cNvGrpSpPr>
          <p:nvPr/>
        </p:nvGrpSpPr>
        <p:grpSpPr bwMode="auto">
          <a:xfrm>
            <a:off x="6929438" y="0"/>
            <a:ext cx="2071687" cy="1357313"/>
            <a:chOff x="1148" y="284"/>
            <a:chExt cx="928" cy="691"/>
          </a:xfrm>
        </p:grpSpPr>
        <p:sp>
          <p:nvSpPr>
            <p:cNvPr id="3077" name="Text Box 5"/>
            <p:cNvSpPr txBox="1">
              <a:spLocks noChangeArrowheads="1"/>
            </p:cNvSpPr>
            <p:nvPr/>
          </p:nvSpPr>
          <p:spPr bwMode="auto">
            <a:xfrm>
              <a:off x="1526" y="348"/>
              <a:ext cx="550" cy="122"/>
            </a:xfrm>
            <a:prstGeom prst="rect">
              <a:avLst/>
            </a:prstGeom>
            <a:noFill/>
            <a:ln w="9525">
              <a:noFill/>
              <a:miter lim="800000"/>
              <a:headEnd/>
              <a:tailEnd/>
            </a:ln>
          </p:spPr>
          <p:txBody>
            <a:bodyPr wrap="none">
              <a:spAutoFit/>
            </a:bodyPr>
            <a:lstStyle/>
            <a:p>
              <a:pPr algn="ctr"/>
              <a:r>
                <a:rPr lang="en-US" sz="1200" b="1">
                  <a:latin typeface="Times New Roman" pitchFamily="18" charset="0"/>
                </a:rPr>
                <a:t>KREDITKAN AJA??</a:t>
              </a:r>
            </a:p>
          </p:txBody>
        </p:sp>
        <p:pic>
          <p:nvPicPr>
            <p:cNvPr id="3078" name="Picture 6" descr="incoming"/>
            <p:cNvPicPr>
              <a:picLocks noChangeAspect="1" noChangeArrowheads="1"/>
            </p:cNvPicPr>
            <p:nvPr/>
          </p:nvPicPr>
          <p:blipFill>
            <a:blip r:embed="rId2" cstate="print"/>
            <a:srcRect/>
            <a:stretch>
              <a:fillRect/>
            </a:stretch>
          </p:blipFill>
          <p:spPr bwMode="auto">
            <a:xfrm>
              <a:off x="1148" y="284"/>
              <a:ext cx="506" cy="691"/>
            </a:xfrm>
            <a:prstGeom prst="rect">
              <a:avLst/>
            </a:prstGeom>
            <a:noFill/>
            <a:ln w="9525">
              <a:noFill/>
              <a:miter lim="800000"/>
              <a:headEnd/>
              <a:tailEnd/>
            </a:ln>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179388" y="908050"/>
            <a:ext cx="8713787" cy="5473700"/>
          </a:xfrm>
        </p:spPr>
        <p:txBody>
          <a:bodyPr/>
          <a:lstStyle/>
          <a:p>
            <a:pPr algn="just">
              <a:buFontTx/>
              <a:buNone/>
            </a:pPr>
            <a:r>
              <a:rPr lang="id-ID" sz="2400" dirty="0" smtClean="0"/>
              <a:t>(2) Cadangan ditambah dengan persentase tertentu dari saldo piutang</a:t>
            </a:r>
          </a:p>
          <a:p>
            <a:pPr algn="just">
              <a:buFontTx/>
              <a:buNone/>
            </a:pPr>
            <a:r>
              <a:rPr lang="id-ID" sz="2400" dirty="0" smtClean="0"/>
              <a:t>Dari soal diatas maka jurnalnya </a:t>
            </a:r>
          </a:p>
          <a:p>
            <a:pPr algn="just">
              <a:buFontTx/>
              <a:buNone/>
            </a:pPr>
            <a:r>
              <a:rPr lang="id-ID" sz="2400" dirty="0" smtClean="0">
                <a:solidFill>
                  <a:srgbClr val="FF5050"/>
                </a:solidFill>
              </a:rPr>
              <a:t>Kerugian piutang			75.000</a:t>
            </a:r>
          </a:p>
          <a:p>
            <a:pPr algn="just">
              <a:buFontTx/>
              <a:buNone/>
            </a:pPr>
            <a:r>
              <a:rPr lang="id-ID" sz="2400" dirty="0" smtClean="0">
                <a:solidFill>
                  <a:srgbClr val="FF5050"/>
                </a:solidFill>
              </a:rPr>
              <a:t>	cadangan kerugian piutang		75.000</a:t>
            </a:r>
            <a:endParaRPr lang="en-US" sz="2400" dirty="0" smtClean="0">
              <a:solidFill>
                <a:srgbClr val="FF5050"/>
              </a:solidFill>
            </a:endParaRPr>
          </a:p>
          <a:p>
            <a:pPr algn="just">
              <a:buFontTx/>
              <a:buNone/>
            </a:pPr>
            <a:endParaRPr lang="id-ID" sz="2400" dirty="0" smtClean="0"/>
          </a:p>
          <a:p>
            <a:pPr algn="ctr">
              <a:buFontTx/>
              <a:buNone/>
            </a:pPr>
            <a:r>
              <a:rPr lang="id-ID" sz="2400" dirty="0" smtClean="0">
                <a:solidFill>
                  <a:srgbClr val="FF5050"/>
                </a:solidFill>
              </a:rPr>
              <a:t>Cadangan kerugian piutang</a:t>
            </a:r>
          </a:p>
          <a:p>
            <a:pPr algn="ctr">
              <a:buFontTx/>
              <a:buNone/>
            </a:pPr>
            <a:endParaRPr lang="id-ID" sz="2400" dirty="0" smtClean="0"/>
          </a:p>
          <a:p>
            <a:pPr>
              <a:buFontTx/>
              <a:buNone/>
            </a:pPr>
            <a:r>
              <a:rPr lang="id-ID" sz="2400" dirty="0" smtClean="0"/>
              <a:t>                                                             31/12 91                 10.000</a:t>
            </a:r>
          </a:p>
          <a:p>
            <a:pPr>
              <a:buFontTx/>
              <a:buNone/>
            </a:pPr>
            <a:r>
              <a:rPr lang="id-ID" sz="2400" dirty="0" smtClean="0"/>
              <a:t>                                                            kerugian piutang     75.000</a:t>
            </a:r>
          </a:p>
          <a:p>
            <a:pPr>
              <a:buFontTx/>
              <a:buNone/>
            </a:pPr>
            <a:r>
              <a:rPr lang="id-ID" sz="2400" dirty="0" smtClean="0"/>
              <a:t>                                                                                               ---------</a:t>
            </a:r>
          </a:p>
          <a:p>
            <a:pPr>
              <a:buFontTx/>
              <a:buNone/>
            </a:pPr>
            <a:r>
              <a:rPr lang="id-ID" sz="2400" dirty="0" smtClean="0"/>
              <a:t>                                                                                               85.000</a:t>
            </a:r>
            <a:endParaRPr lang="en-US" sz="2400" dirty="0" smtClean="0"/>
          </a:p>
          <a:p>
            <a:pPr algn="just">
              <a:buFontTx/>
              <a:buNone/>
            </a:pPr>
            <a:endParaRPr lang="id-ID" sz="2400" dirty="0" smtClean="0"/>
          </a:p>
          <a:p>
            <a:pPr algn="just">
              <a:buFontTx/>
              <a:buNone/>
            </a:pPr>
            <a:endParaRPr lang="en-US" sz="2400" dirty="0" smtClean="0"/>
          </a:p>
        </p:txBody>
      </p:sp>
      <p:sp>
        <p:nvSpPr>
          <p:cNvPr id="14339" name="Line 3"/>
          <p:cNvSpPr>
            <a:spLocks noChangeShapeType="1"/>
          </p:cNvSpPr>
          <p:nvPr/>
        </p:nvSpPr>
        <p:spPr bwMode="auto">
          <a:xfrm>
            <a:off x="1187450" y="4005263"/>
            <a:ext cx="6985000" cy="0"/>
          </a:xfrm>
          <a:prstGeom prst="line">
            <a:avLst/>
          </a:prstGeom>
          <a:noFill/>
          <a:ln w="9525">
            <a:solidFill>
              <a:schemeClr val="tx1"/>
            </a:solidFill>
            <a:round/>
            <a:headEnd/>
            <a:tailEnd/>
          </a:ln>
        </p:spPr>
        <p:txBody>
          <a:bodyPr/>
          <a:lstStyle/>
          <a:p>
            <a:endParaRPr lang="id-ID"/>
          </a:p>
        </p:txBody>
      </p:sp>
      <p:sp>
        <p:nvSpPr>
          <p:cNvPr id="14340" name="Line 4"/>
          <p:cNvSpPr>
            <a:spLocks noChangeShapeType="1"/>
          </p:cNvSpPr>
          <p:nvPr/>
        </p:nvSpPr>
        <p:spPr bwMode="auto">
          <a:xfrm>
            <a:off x="4284663" y="4005263"/>
            <a:ext cx="0" cy="2232025"/>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179388" y="908050"/>
            <a:ext cx="8713787" cy="5473700"/>
          </a:xfrm>
        </p:spPr>
        <p:txBody>
          <a:bodyPr/>
          <a:lstStyle/>
          <a:p>
            <a:pPr algn="just">
              <a:buFontTx/>
              <a:buNone/>
            </a:pPr>
            <a:r>
              <a:rPr lang="id-ID" sz="2400" smtClean="0"/>
              <a:t>(3) Jumlah cadangan dinaikkan sampai suatu jumlah yang dihitung dengan menganalisa umur piutang</a:t>
            </a:r>
          </a:p>
          <a:p>
            <a:pPr algn="just">
              <a:buFontTx/>
              <a:buNone/>
            </a:pPr>
            <a:r>
              <a:rPr lang="id-ID" sz="2400" smtClean="0"/>
              <a:t>Metode ini disebut metode analisa umur piutang. Piutang masing-masing langganan dibagi dalam 2 kelompok, yaitu belum menunggak dan menunggak. Menunggak adalah sudah melebihi jangka waktu kredit. </a:t>
            </a:r>
          </a:p>
          <a:p>
            <a:pPr algn="just">
              <a:buFontTx/>
              <a:buNone/>
            </a:pPr>
            <a:r>
              <a:rPr lang="id-ID" sz="2400" smtClean="0"/>
              <a:t>Contoh : tanggal 31 desember 1991 saldo rekening piutang PT Risa fadila menunjukkan jumlah sebesar Rp 7.500.000 yang dapat dirinci berdasarkan umurnya nampak sebagai berikut :</a:t>
            </a:r>
            <a:endParaRPr lang="en-US" sz="2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sz="half" idx="1"/>
          </p:nvPr>
        </p:nvSpPr>
        <p:spPr>
          <a:xfrm>
            <a:off x="457200" y="836613"/>
            <a:ext cx="8002588" cy="863600"/>
          </a:xfrm>
        </p:spPr>
        <p:txBody>
          <a:bodyPr/>
          <a:lstStyle/>
          <a:p>
            <a:pPr algn="ctr">
              <a:buFontTx/>
              <a:buNone/>
            </a:pPr>
            <a:r>
              <a:rPr lang="id-ID" sz="2000" smtClean="0"/>
              <a:t>PT risa fadila</a:t>
            </a:r>
          </a:p>
          <a:p>
            <a:pPr algn="ctr">
              <a:buFontTx/>
              <a:buNone/>
            </a:pPr>
            <a:r>
              <a:rPr lang="id-ID" sz="2000" smtClean="0"/>
              <a:t>Analisa umur piutang 31 desember 1991</a:t>
            </a:r>
          </a:p>
          <a:p>
            <a:pPr algn="ctr">
              <a:buFontTx/>
              <a:buNone/>
            </a:pPr>
            <a:endParaRPr lang="en-US" sz="1200" smtClean="0"/>
          </a:p>
        </p:txBody>
      </p:sp>
      <p:graphicFrame>
        <p:nvGraphicFramePr>
          <p:cNvPr id="62581" name="Group 117"/>
          <p:cNvGraphicFramePr>
            <a:graphicFrameLocks noGrp="1"/>
          </p:cNvGraphicFramePr>
          <p:nvPr>
            <p:ph sz="half" idx="2"/>
          </p:nvPr>
        </p:nvGraphicFramePr>
        <p:xfrm>
          <a:off x="250825" y="1628775"/>
          <a:ext cx="8893175" cy="4893945"/>
        </p:xfrm>
        <a:graphic>
          <a:graphicData uri="http://schemas.openxmlformats.org/drawingml/2006/table">
            <a:tbl>
              <a:tblPr/>
              <a:tblGrid>
                <a:gridCol w="1292225"/>
                <a:gridCol w="1062038"/>
                <a:gridCol w="1103312"/>
                <a:gridCol w="863600"/>
                <a:gridCol w="863600"/>
                <a:gridCol w="865188"/>
                <a:gridCol w="863600"/>
                <a:gridCol w="936625"/>
                <a:gridCol w="1042987"/>
              </a:tblGrid>
              <a:tr h="381000">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NAMA</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jumlah</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Belum menunggak</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Menunggak </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17500">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1-30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31-60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61-90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91-180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181-365</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&gt; 1 thn</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Alek</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Basri</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Toko indah</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Cv jaya</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PT muda</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Alaska @ co</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Mulyono</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UD maju</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PT sinar</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Tasrif</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Manan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UD sari</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Toko malta</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UD polka</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270.000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320.000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1.410.000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1.200.000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180.000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600.000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400.000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1.000.000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350.000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320.000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650.000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1.300.000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1.200.000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400.000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400.000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800.000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600.000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30.000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40.000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110.000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120.000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180.000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jumlah</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7.500.000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6.000.000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350.000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320.000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180.000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sz="half" idx="1"/>
          </p:nvPr>
        </p:nvSpPr>
        <p:spPr>
          <a:xfrm>
            <a:off x="179388" y="908050"/>
            <a:ext cx="8640762" cy="1584325"/>
          </a:xfrm>
        </p:spPr>
        <p:txBody>
          <a:bodyPr/>
          <a:lstStyle/>
          <a:p>
            <a:pPr algn="just">
              <a:buFontTx/>
              <a:buNone/>
            </a:pPr>
            <a:r>
              <a:rPr lang="id-ID" sz="2000" smtClean="0"/>
              <a:t>Menentukan besarnya persentase kerugian piutanguntuk masing-masing kelompok umur. Penentuan persentase sebaiknya dilakukan manajer kredit yang mempunyai data bonafiditas langganan</a:t>
            </a:r>
          </a:p>
          <a:p>
            <a:pPr algn="ctr">
              <a:buFontTx/>
              <a:buNone/>
            </a:pPr>
            <a:r>
              <a:rPr lang="id-ID" sz="1400" smtClean="0"/>
              <a:t>PT risa fadila</a:t>
            </a:r>
          </a:p>
          <a:p>
            <a:pPr algn="ctr">
              <a:buFontTx/>
              <a:buNone/>
            </a:pPr>
            <a:r>
              <a:rPr lang="id-ID" sz="1400" smtClean="0"/>
              <a:t>Taksiran kerugian piutang 31 desember 1991</a:t>
            </a:r>
          </a:p>
          <a:p>
            <a:pPr algn="ctr">
              <a:buFontTx/>
              <a:buNone/>
            </a:pPr>
            <a:endParaRPr lang="en-US" sz="1400" smtClean="0"/>
          </a:p>
        </p:txBody>
      </p:sp>
      <p:graphicFrame>
        <p:nvGraphicFramePr>
          <p:cNvPr id="61481" name="Group 41"/>
          <p:cNvGraphicFramePr>
            <a:graphicFrameLocks noGrp="1"/>
          </p:cNvGraphicFramePr>
          <p:nvPr>
            <p:ph sz="half" idx="2"/>
          </p:nvPr>
        </p:nvGraphicFramePr>
        <p:xfrm>
          <a:off x="323850" y="2565400"/>
          <a:ext cx="8291513" cy="2966530"/>
        </p:xfrm>
        <a:graphic>
          <a:graphicData uri="http://schemas.openxmlformats.org/drawingml/2006/table">
            <a:tbl>
              <a:tblPr/>
              <a:tblGrid>
                <a:gridCol w="2879725"/>
                <a:gridCol w="1439863"/>
                <a:gridCol w="1898650"/>
                <a:gridCol w="2073275"/>
              </a:tblGrid>
              <a:tr h="5762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Kelompok umur</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jumlah</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Persentase kerugian piutang</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Taksiran kerugian piutang</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90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Belum menunggak</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Menunggak 1 – 30 hari</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Menunggak 31-60 hari</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Menunggak 61-90 hari</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Menunggak  91-180 hari</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Menunggak 181-365 hari</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Menunggak lebih dari satu tahun</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Rp 6.000.000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350.000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250.000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150.000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320.000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250.000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180.000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0,50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2,00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10,00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30,00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50,00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Rp 30.000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3.500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7.500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32.000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75.000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90.000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Rp 7.500.000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d-ID"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Rp 243.000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179388" y="332656"/>
            <a:ext cx="8713787" cy="6049094"/>
          </a:xfrm>
        </p:spPr>
        <p:txBody>
          <a:bodyPr/>
          <a:lstStyle/>
          <a:p>
            <a:pPr algn="just">
              <a:buFontTx/>
              <a:buNone/>
            </a:pPr>
            <a:r>
              <a:rPr lang="id-ID" sz="2400" dirty="0" smtClean="0"/>
              <a:t>Dari perhitungan di atas diperoleh jumlah kerugian piutang sebesar Rp 243.000 tetapi jumlah tersebut bukannya jumlah kerugian piutang yang dibebankan dalam tahun 1991. apabila tanggal 31 desember 1991 rekening cadangan kerugian piutang menunjukkan saldo kredit Rp 10.000, maka kerugian piutang 243.000 – 10.000 = Rp 233.000. jurnalnya </a:t>
            </a:r>
          </a:p>
          <a:p>
            <a:pPr algn="just">
              <a:buFontTx/>
              <a:buNone/>
            </a:pPr>
            <a:r>
              <a:rPr lang="id-ID" sz="2400" dirty="0" smtClean="0"/>
              <a:t>Kerugian piutang                     233.000</a:t>
            </a:r>
          </a:p>
          <a:p>
            <a:pPr algn="just">
              <a:buFontTx/>
              <a:buNone/>
            </a:pPr>
            <a:r>
              <a:rPr lang="id-ID" sz="2400" dirty="0" smtClean="0"/>
              <a:t>     cadangan kerugian piutang                  233.000</a:t>
            </a:r>
          </a:p>
          <a:p>
            <a:pPr algn="ctr">
              <a:buFontTx/>
              <a:buNone/>
            </a:pPr>
            <a:endParaRPr lang="id-ID" sz="2400" dirty="0" smtClean="0"/>
          </a:p>
          <a:p>
            <a:pPr algn="ctr">
              <a:buFontTx/>
              <a:buNone/>
            </a:pPr>
            <a:r>
              <a:rPr lang="id-ID" sz="2400" dirty="0" smtClean="0"/>
              <a:t>CADANGAN KERUGIAN PIUTANG</a:t>
            </a:r>
          </a:p>
          <a:p>
            <a:pPr>
              <a:buFontTx/>
              <a:buNone/>
            </a:pPr>
            <a:r>
              <a:rPr lang="id-ID" sz="2400" dirty="0" smtClean="0"/>
              <a:t>                                                             31-12-1991      Rp 10.000</a:t>
            </a:r>
          </a:p>
          <a:p>
            <a:pPr>
              <a:buFontTx/>
              <a:buNone/>
            </a:pPr>
            <a:r>
              <a:rPr lang="id-ID" sz="2400" dirty="0" smtClean="0"/>
              <a:t>                                                           kerugian piutang  233.000</a:t>
            </a:r>
          </a:p>
          <a:p>
            <a:pPr>
              <a:buFontTx/>
              <a:buNone/>
            </a:pPr>
            <a:r>
              <a:rPr lang="id-ID" sz="2400" dirty="0" smtClean="0"/>
              <a:t>                                                                                          -----------</a:t>
            </a:r>
          </a:p>
          <a:p>
            <a:pPr>
              <a:buFontTx/>
              <a:buNone/>
            </a:pPr>
            <a:r>
              <a:rPr lang="id-ID" sz="2400" dirty="0" smtClean="0"/>
              <a:t>                                                                                          243.000</a:t>
            </a:r>
          </a:p>
          <a:p>
            <a:pPr algn="ctr">
              <a:buFontTx/>
              <a:buNone/>
            </a:pPr>
            <a:endParaRPr lang="en-US" sz="2400" dirty="0" smtClean="0"/>
          </a:p>
        </p:txBody>
      </p:sp>
      <p:sp>
        <p:nvSpPr>
          <p:cNvPr id="18435" name="Line 3"/>
          <p:cNvSpPr>
            <a:spLocks noChangeShapeType="1"/>
          </p:cNvSpPr>
          <p:nvPr/>
        </p:nvSpPr>
        <p:spPr bwMode="auto">
          <a:xfrm>
            <a:off x="250825" y="4365104"/>
            <a:ext cx="8424863" cy="0"/>
          </a:xfrm>
          <a:prstGeom prst="line">
            <a:avLst/>
          </a:prstGeom>
          <a:noFill/>
          <a:ln w="9525">
            <a:solidFill>
              <a:schemeClr val="tx1"/>
            </a:solidFill>
            <a:round/>
            <a:headEnd/>
            <a:tailEnd/>
          </a:ln>
        </p:spPr>
        <p:txBody>
          <a:bodyPr/>
          <a:lstStyle/>
          <a:p>
            <a:endParaRPr lang="id-ID"/>
          </a:p>
        </p:txBody>
      </p:sp>
      <p:sp>
        <p:nvSpPr>
          <p:cNvPr id="18436" name="Line 4"/>
          <p:cNvSpPr>
            <a:spLocks noChangeShapeType="1"/>
          </p:cNvSpPr>
          <p:nvPr/>
        </p:nvSpPr>
        <p:spPr bwMode="auto">
          <a:xfrm>
            <a:off x="4139952" y="4365526"/>
            <a:ext cx="0" cy="1655762"/>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179388" y="908050"/>
            <a:ext cx="8713787" cy="5473700"/>
          </a:xfrm>
        </p:spPr>
        <p:txBody>
          <a:bodyPr/>
          <a:lstStyle/>
          <a:p>
            <a:pPr algn="just">
              <a:buFontTx/>
              <a:buNone/>
            </a:pPr>
            <a:r>
              <a:rPr lang="id-ID" sz="2400" smtClean="0"/>
              <a:t>PENGHAPUSAN PIUTANG</a:t>
            </a:r>
          </a:p>
          <a:p>
            <a:pPr algn="just">
              <a:buFontTx/>
              <a:buNone/>
            </a:pPr>
            <a:r>
              <a:rPr lang="id-ID" sz="2400" smtClean="0"/>
              <a:t>Piutang yang jelas jelas tidak dapat ditagih karena debiturnya lari, meninggal, bangkrut atau sebab-sebab lain harus dihapuskan dari rekening piutang. Misalnya terjadi penghapusan piutang seorang debitur Rp 100.000</a:t>
            </a:r>
          </a:p>
          <a:p>
            <a:pPr algn="just">
              <a:buFontTx/>
              <a:buNone/>
            </a:pPr>
            <a:r>
              <a:rPr lang="id-ID" sz="2400" smtClean="0"/>
              <a:t>Cadangan kerugian piutang     100.000</a:t>
            </a:r>
          </a:p>
          <a:p>
            <a:pPr algn="just">
              <a:buFontTx/>
              <a:buNone/>
            </a:pPr>
            <a:r>
              <a:rPr lang="id-ID" sz="2400" smtClean="0"/>
              <a:t>    piutang                                                100.000</a:t>
            </a:r>
          </a:p>
          <a:p>
            <a:pPr algn="just">
              <a:buFontTx/>
              <a:buNone/>
            </a:pPr>
            <a:endParaRPr lang="id-ID" sz="2400" smtClean="0"/>
          </a:p>
          <a:p>
            <a:pPr algn="just">
              <a:buFontTx/>
              <a:buNone/>
            </a:pPr>
            <a:r>
              <a:rPr lang="id-ID" sz="2400" smtClean="0"/>
              <a:t>Kadang-kadang piutang yang sudah dihapus dilunasi kembali :</a:t>
            </a:r>
          </a:p>
          <a:p>
            <a:pPr algn="just">
              <a:buFontTx/>
              <a:buNone/>
            </a:pPr>
            <a:r>
              <a:rPr lang="id-ID" sz="2400" smtClean="0"/>
              <a:t>Kas                                                xxxx</a:t>
            </a:r>
          </a:p>
          <a:p>
            <a:pPr algn="just">
              <a:buFontTx/>
              <a:buNone/>
            </a:pPr>
            <a:r>
              <a:rPr lang="id-ID" sz="2400" smtClean="0"/>
              <a:t>    cadangan kerugian piutang                    xxxx</a:t>
            </a:r>
            <a:endParaRPr lang="en-US" sz="2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179388" y="908050"/>
            <a:ext cx="8713787" cy="5473700"/>
          </a:xfrm>
        </p:spPr>
        <p:txBody>
          <a:bodyPr/>
          <a:lstStyle/>
          <a:p>
            <a:pPr algn="just">
              <a:buFontTx/>
              <a:buNone/>
            </a:pPr>
            <a:r>
              <a:rPr lang="id-ID" sz="2400" smtClean="0"/>
              <a:t>Bila pelunasan piutang yang sudah dihapus tidak langsung diterima, maka pada saat diketahui bahwa piutang akan dilunasi dibuat jurnal untuk mencatat kembali piutang yang sudah dihapus :</a:t>
            </a:r>
          </a:p>
          <a:p>
            <a:pPr algn="just">
              <a:buFontTx/>
              <a:buNone/>
            </a:pPr>
            <a:r>
              <a:rPr lang="id-ID" sz="2400" smtClean="0"/>
              <a:t>Piutang                                        xxx</a:t>
            </a:r>
          </a:p>
          <a:p>
            <a:pPr algn="just">
              <a:buFontTx/>
              <a:buNone/>
            </a:pPr>
            <a:r>
              <a:rPr lang="id-ID" sz="2400" smtClean="0"/>
              <a:t>    cadangan kerugian piutang             xxx</a:t>
            </a:r>
          </a:p>
          <a:p>
            <a:pPr algn="just">
              <a:buFontTx/>
              <a:buNone/>
            </a:pPr>
            <a:endParaRPr lang="id-ID" sz="2400" smtClean="0"/>
          </a:p>
          <a:p>
            <a:pPr algn="just">
              <a:buFontTx/>
              <a:buNone/>
            </a:pPr>
            <a:r>
              <a:rPr lang="id-ID" sz="2400" smtClean="0"/>
              <a:t>Penerimaan uangnya dijurnal sebagai berikut :</a:t>
            </a:r>
          </a:p>
          <a:p>
            <a:pPr algn="just">
              <a:buFontTx/>
              <a:buNone/>
            </a:pPr>
            <a:r>
              <a:rPr lang="id-ID" sz="2400" smtClean="0"/>
              <a:t>Kas                                             xxx</a:t>
            </a:r>
          </a:p>
          <a:p>
            <a:pPr algn="just">
              <a:buFontTx/>
              <a:buNone/>
            </a:pPr>
            <a:r>
              <a:rPr lang="id-ID" sz="2400" smtClean="0"/>
              <a:t>    piutang                                             xxx</a:t>
            </a:r>
            <a:endParaRPr lang="en-US"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179388" y="908050"/>
            <a:ext cx="8713787" cy="5473700"/>
          </a:xfrm>
        </p:spPr>
        <p:txBody>
          <a:bodyPr/>
          <a:lstStyle/>
          <a:p>
            <a:pPr algn="just">
              <a:buFontTx/>
              <a:buNone/>
            </a:pPr>
            <a:r>
              <a:rPr lang="id-ID" sz="2400" dirty="0" smtClean="0"/>
              <a:t>METODE PENGHAPUSAN LANGSUNG</a:t>
            </a:r>
          </a:p>
          <a:p>
            <a:pPr algn="just">
              <a:buFontTx/>
              <a:buNone/>
            </a:pPr>
            <a:r>
              <a:rPr lang="id-ID" sz="2400" dirty="0" smtClean="0"/>
              <a:t>Metode ini biasanya digunakan dalam perusahaan-perusahaan kecil atau perusahaan yang tidak dapat menaksir kerugian piutang dengan tepat. Penggunaan metode penghapusan langsung tidak dapat menunjukkan jumlah piutang yang diharapkan akan ditagih dalam neraca, karena neraca hanya menunjukkan jumlah piutang bruto</a:t>
            </a:r>
          </a:p>
          <a:p>
            <a:pPr algn="just">
              <a:buFontTx/>
              <a:buNone/>
            </a:pPr>
            <a:r>
              <a:rPr lang="id-ID" sz="2400" dirty="0" smtClean="0"/>
              <a:t>Misalnya pada tanggal 31 desember 1991 dihitung taksiran kerugian piutang sebesar Rp 100.000. pada tanggal 15 april 1992 langganan A yang piutangnya sebesar Rp 150.000 bangkrut dan menyatakan tidak dapat melunasi utangnya. Tetapi pada tanggal 1 juli 1992 langganan A datang dan menyatakan akan melunasi utangnya pada tanggal 1 Agustus 1992</a:t>
            </a:r>
            <a:endParaRPr lang="en-US"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0"/>
          <p:cNvSpPr>
            <a:spLocks noGrp="1" noChangeArrowheads="1"/>
          </p:cNvSpPr>
          <p:nvPr>
            <p:ph type="title"/>
          </p:nvPr>
        </p:nvSpPr>
        <p:spPr/>
        <p:txBody>
          <a:bodyPr/>
          <a:lstStyle/>
          <a:p>
            <a:endParaRPr lang="id-ID" smtClean="0"/>
          </a:p>
        </p:txBody>
      </p:sp>
      <p:graphicFrame>
        <p:nvGraphicFramePr>
          <p:cNvPr id="93216" name="Group 32"/>
          <p:cNvGraphicFramePr>
            <a:graphicFrameLocks noGrp="1"/>
          </p:cNvGraphicFramePr>
          <p:nvPr>
            <p:ph idx="1"/>
          </p:nvPr>
        </p:nvGraphicFramePr>
        <p:xfrm>
          <a:off x="457200" y="1600200"/>
          <a:ext cx="8229600" cy="4081463"/>
        </p:xfrm>
        <a:graphic>
          <a:graphicData uri="http://schemas.openxmlformats.org/drawingml/2006/table">
            <a:tbl>
              <a:tblPr/>
              <a:tblGrid>
                <a:gridCol w="2743200"/>
                <a:gridCol w="2743200"/>
                <a:gridCol w="2743200"/>
              </a:tblGrid>
              <a:tr h="460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transaksi</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Metode cadangan</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Metode penghapusan langsung</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31-12-1991 taksiran kerugian piutang rp 100.000</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Kerugian piutang  100.000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cad kerugian piutang   100.000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Tidak ada jurnal</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14-4-1992 menghapus piutang A Rp 150.000</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Cad kerugian piutang 150.000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piutang                         150.000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Kerugian piutang    150.000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piutang                       150.000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1-7-1992 pernyataan dari A akan melunasi</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Piutang        150.000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cad kerugian piutang  150.000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Piutang               150.000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kerugian piutang        150.000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1-8-1992 penerimaan uang dari piutang yang sudah dihapus</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Kas              150.000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piutang                  150.000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Kas                   150.000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piutang                     150.000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sz="half" idx="1"/>
          </p:nvPr>
        </p:nvSpPr>
        <p:spPr>
          <a:xfrm>
            <a:off x="457200" y="836613"/>
            <a:ext cx="8218488" cy="936625"/>
          </a:xfrm>
        </p:spPr>
        <p:txBody>
          <a:bodyPr/>
          <a:lstStyle/>
          <a:p>
            <a:pPr algn="just">
              <a:buFontTx/>
              <a:buNone/>
            </a:pPr>
            <a:r>
              <a:rPr lang="id-ID" sz="2000" smtClean="0"/>
              <a:t>Bila pernyataan dari A dan pelunasan kembali terjadi pada tahun 1993, maka jurnal yang dibuat</a:t>
            </a:r>
          </a:p>
          <a:p>
            <a:pPr algn="just">
              <a:buFontTx/>
              <a:buNone/>
            </a:pPr>
            <a:endParaRPr lang="en-US" sz="2000" smtClean="0"/>
          </a:p>
        </p:txBody>
      </p:sp>
      <p:graphicFrame>
        <p:nvGraphicFramePr>
          <p:cNvPr id="91171" name="Group 35"/>
          <p:cNvGraphicFramePr>
            <a:graphicFrameLocks noGrp="1"/>
          </p:cNvGraphicFramePr>
          <p:nvPr>
            <p:ph sz="half" idx="2"/>
          </p:nvPr>
        </p:nvGraphicFramePr>
        <p:xfrm>
          <a:off x="323850" y="1989138"/>
          <a:ext cx="8569325" cy="1984756"/>
        </p:xfrm>
        <a:graphic>
          <a:graphicData uri="http://schemas.openxmlformats.org/drawingml/2006/table">
            <a:tbl>
              <a:tblPr/>
              <a:tblGrid>
                <a:gridCol w="2857500"/>
                <a:gridCol w="2854325"/>
                <a:gridCol w="2857500"/>
              </a:tblGrid>
              <a:tr h="393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transaksi</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Metode cadangan</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Metode penghapusan langsung</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31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1993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Pernyataan dari A akan melunasi</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Piutang                 150.000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cad kerugian piutang 150.000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Piutang                150.000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penerimaan piutang</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yg sudah dihapus         150.000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31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1993</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Penerimaan uang dari piutang yang sudah dihapus</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Kas                     150.000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piutang                    150.000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Kas                     150.000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id-ID" sz="1400" b="0" i="0" u="none" strike="noStrike" cap="none" normalizeH="0" baseline="0" smtClean="0">
                          <a:ln>
                            <a:noFill/>
                          </a:ln>
                          <a:solidFill>
                            <a:schemeClr val="tx1"/>
                          </a:solidFill>
                          <a:effectLst/>
                          <a:latin typeface="Arial" charset="0"/>
                        </a:rPr>
                        <a:t>  piutang                       150.000</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600075" y="1428750"/>
            <a:ext cx="7972425" cy="4857750"/>
          </a:xfrm>
        </p:spPr>
        <p:txBody>
          <a:bodyPr rtlCol="0">
            <a:normAutofit/>
          </a:bodyPr>
          <a:lstStyle/>
          <a:p>
            <a:pPr eaLnBrk="1" fontAlgn="auto" hangingPunct="1">
              <a:spcAft>
                <a:spcPts val="0"/>
              </a:spcAft>
              <a:buFont typeface="Arial" pitchFamily="34" charset="0"/>
              <a:buNone/>
              <a:defRPr/>
            </a:pPr>
            <a:r>
              <a:rPr lang="id-ID" sz="2400" dirty="0" smtClean="0"/>
              <a:t>Resiko Penjualan Kredit: </a:t>
            </a:r>
          </a:p>
          <a:p>
            <a:pPr marL="457200" lvl="1" indent="-457200" eaLnBrk="1" fontAlgn="auto" hangingPunct="1">
              <a:spcAft>
                <a:spcPts val="0"/>
              </a:spcAft>
              <a:buFont typeface="Wingdings" pitchFamily="2" charset="2"/>
              <a:buNone/>
              <a:defRPr/>
            </a:pPr>
            <a:r>
              <a:rPr lang="id-ID" sz="2400" dirty="0" smtClean="0"/>
              <a:t>1. Tidak terbayarnya piutang ; </a:t>
            </a:r>
          </a:p>
          <a:p>
            <a:pPr marL="633413" lvl="2" indent="-352425" eaLnBrk="1" fontAlgn="auto" hangingPunct="1">
              <a:spcAft>
                <a:spcPts val="0"/>
              </a:spcAft>
              <a:buFont typeface="Wingdings" pitchFamily="2" charset="2"/>
              <a:buChar char="§"/>
              <a:defRPr/>
            </a:pPr>
            <a:r>
              <a:rPr lang="id-ID" dirty="0" smtClean="0"/>
              <a:t>Solusi : Menyediakan cadangan dana (Bad debt / piutang tak tertagih) </a:t>
            </a:r>
          </a:p>
          <a:p>
            <a:pPr marL="633413" lvl="2" indent="-352425" eaLnBrk="1" fontAlgn="auto" hangingPunct="1">
              <a:spcAft>
                <a:spcPts val="0"/>
              </a:spcAft>
              <a:buFont typeface="Wingdings" pitchFamily="2" charset="2"/>
              <a:buChar char="§"/>
              <a:defRPr/>
            </a:pPr>
            <a:r>
              <a:rPr lang="id-ID" dirty="0" smtClean="0"/>
              <a:t>↑ Volume penjualan kredit </a:t>
            </a:r>
            <a:r>
              <a:rPr lang="id-ID" dirty="0" smtClean="0">
                <a:sym typeface="Wingdings" pitchFamily="2" charset="2"/>
              </a:rPr>
              <a:t></a:t>
            </a:r>
            <a:r>
              <a:rPr lang="id-ID" dirty="0" smtClean="0"/>
              <a:t> ↑ Dana diinvestasikan dalam piutang </a:t>
            </a:r>
            <a:r>
              <a:rPr lang="id-ID" dirty="0" smtClean="0">
                <a:sym typeface="Wingdings" pitchFamily="2" charset="2"/>
              </a:rPr>
              <a:t></a:t>
            </a:r>
            <a:r>
              <a:rPr lang="id-ID" dirty="0" smtClean="0"/>
              <a:t> ↑ Resiko tidak terbayarnya piutang </a:t>
            </a:r>
          </a:p>
          <a:p>
            <a:pPr lvl="1" indent="-742950" eaLnBrk="1" fontAlgn="auto" hangingPunct="1">
              <a:spcAft>
                <a:spcPts val="0"/>
              </a:spcAft>
              <a:buFont typeface="Wingdings" pitchFamily="2" charset="2"/>
              <a:buNone/>
              <a:defRPr/>
            </a:pPr>
            <a:r>
              <a:rPr lang="id-ID" sz="2400" dirty="0" smtClean="0"/>
              <a:t>2. </a:t>
            </a:r>
            <a:r>
              <a:rPr lang="id-ID" sz="2400" dirty="0"/>
              <a:t>Keterlambatan</a:t>
            </a:r>
            <a:r>
              <a:rPr lang="id-ID" sz="2400" dirty="0" smtClean="0"/>
              <a:t> Waktu pembayaran piutang </a:t>
            </a:r>
          </a:p>
          <a:p>
            <a:pPr marL="633413" lvl="2" indent="-352425" eaLnBrk="1" fontAlgn="auto" hangingPunct="1">
              <a:spcAft>
                <a:spcPts val="0"/>
              </a:spcAft>
              <a:buFont typeface="Wingdings" pitchFamily="2" charset="2"/>
              <a:buChar char="§"/>
              <a:defRPr/>
            </a:pPr>
            <a:r>
              <a:rPr lang="id-ID" dirty="0" smtClean="0"/>
              <a:t>Akibat : Timbul </a:t>
            </a:r>
            <a:r>
              <a:rPr lang="en-US" dirty="0" err="1" smtClean="0"/>
              <a:t>Biaya</a:t>
            </a:r>
            <a:r>
              <a:rPr lang="en-US" dirty="0" smtClean="0"/>
              <a:t> </a:t>
            </a:r>
            <a:r>
              <a:rPr lang="en-US" dirty="0" err="1" smtClean="0"/>
              <a:t>pengumpulan</a:t>
            </a:r>
            <a:r>
              <a:rPr lang="en-US" dirty="0" smtClean="0"/>
              <a:t> </a:t>
            </a:r>
            <a:r>
              <a:rPr lang="en-US" dirty="0" err="1" smtClean="0"/>
              <a:t>piutang</a:t>
            </a:r>
            <a:r>
              <a:rPr lang="en-US" dirty="0" smtClean="0"/>
              <a:t> (cash discount)</a:t>
            </a:r>
            <a:endParaRPr lang="id-ID" dirty="0" smtClean="0"/>
          </a:p>
          <a:p>
            <a:pPr marL="633413" lvl="2" indent="-352425" eaLnBrk="1" fontAlgn="auto" hangingPunct="1">
              <a:spcAft>
                <a:spcPts val="0"/>
              </a:spcAft>
              <a:buFont typeface="Wingdings" pitchFamily="2" charset="2"/>
              <a:buChar char="§"/>
              <a:defRPr/>
            </a:pPr>
            <a:r>
              <a:rPr lang="id-ID" dirty="0" smtClean="0"/>
              <a:t>Untuk mengatasi  </a:t>
            </a:r>
            <a:r>
              <a:rPr lang="id-ID" dirty="0" smtClean="0">
                <a:sym typeface="Wingdings" pitchFamily="2" charset="2"/>
              </a:rPr>
              <a:t></a:t>
            </a:r>
            <a:r>
              <a:rPr lang="id-ID" dirty="0" smtClean="0"/>
              <a:t> Cash discount dg syarat biaya discount  &lt;  tambahan laba</a:t>
            </a:r>
            <a:r>
              <a:rPr lang="en-US" dirty="0" smtClean="0"/>
              <a:t>.</a:t>
            </a:r>
            <a:endParaRPr lang="id-ID" dirty="0" smtClean="0"/>
          </a:p>
        </p:txBody>
      </p:sp>
      <p:sp>
        <p:nvSpPr>
          <p:cNvPr id="7" name="Rectangle 2"/>
          <p:cNvSpPr txBox="1">
            <a:spLocks noChangeArrowheads="1"/>
          </p:cNvSpPr>
          <p:nvPr/>
        </p:nvSpPr>
        <p:spPr>
          <a:xfrm>
            <a:off x="0" y="274638"/>
            <a:ext cx="2786063" cy="582612"/>
          </a:xfrm>
          <a:prstGeom prst="rect">
            <a:avLst/>
          </a:prstGeom>
          <a:solidFill>
            <a:schemeClr val="bg2">
              <a:lumMod val="25000"/>
            </a:schemeClr>
          </a:solidFill>
        </p:spPr>
        <p:txBody>
          <a:bodyPr anchor="ctr">
            <a:normAutofit fontScale="90000" lnSpcReduction="20000"/>
          </a:bodyPr>
          <a:lstStyle/>
          <a:p>
            <a:pPr algn="ctr" fontAlgn="auto">
              <a:spcAft>
                <a:spcPts val="0"/>
              </a:spcAft>
              <a:defRPr/>
            </a:pPr>
            <a:r>
              <a:rPr lang="en-US" sz="4400" b="1">
                <a:solidFill>
                  <a:schemeClr val="bg2"/>
                </a:solidFill>
                <a:latin typeface="+mj-lt"/>
                <a:ea typeface="+mj-ea"/>
                <a:cs typeface="+mj-cs"/>
              </a:rPr>
              <a:t>Pengantar</a:t>
            </a:r>
            <a:endParaRPr lang="en-US" sz="4400" b="1" dirty="0">
              <a:solidFill>
                <a:schemeClr val="bg2"/>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179388" y="908050"/>
            <a:ext cx="8713787" cy="5473700"/>
          </a:xfrm>
        </p:spPr>
        <p:txBody>
          <a:bodyPr/>
          <a:lstStyle/>
          <a:p>
            <a:pPr marL="609600" indent="-609600" algn="just">
              <a:buFontTx/>
              <a:buNone/>
            </a:pPr>
            <a:r>
              <a:rPr lang="id-ID" sz="2400" smtClean="0"/>
              <a:t>Latihan</a:t>
            </a:r>
          </a:p>
          <a:p>
            <a:pPr marL="609600" indent="-609600" algn="just">
              <a:buFontTx/>
              <a:buAutoNum type="arabicPeriod"/>
            </a:pPr>
            <a:r>
              <a:rPr lang="en-US" sz="2400" smtClean="0"/>
              <a:t>Pada Tgl 31 Desember 2005, PT Lintas Buana memiliki data-data sebagai  berikut</a:t>
            </a:r>
            <a:r>
              <a:rPr lang="id-ID" sz="2400" smtClean="0"/>
              <a:t> :</a:t>
            </a:r>
            <a:r>
              <a:rPr lang="en-US" sz="2400" smtClean="0"/>
              <a:t> Piutang Dagang      Rp 400.000.000</a:t>
            </a:r>
            <a:r>
              <a:rPr lang="id-ID" sz="2400" smtClean="0"/>
              <a:t> . </a:t>
            </a:r>
            <a:r>
              <a:rPr lang="en-US" sz="2400" smtClean="0"/>
              <a:t>Penjualan bersih      Rp 2.000.000.000</a:t>
            </a:r>
            <a:r>
              <a:rPr lang="id-ID" sz="2400" smtClean="0"/>
              <a:t> </a:t>
            </a:r>
            <a:r>
              <a:rPr lang="en-US" sz="2400" smtClean="0"/>
              <a:t>Cadangan Kerugian Piutang    Rp 1.250.000</a:t>
            </a:r>
            <a:r>
              <a:rPr lang="id-ID" sz="2400" smtClean="0"/>
              <a:t> </a:t>
            </a:r>
          </a:p>
          <a:p>
            <a:pPr marL="609600" indent="-609600" algn="just">
              <a:buFontTx/>
              <a:buNone/>
            </a:pPr>
            <a:r>
              <a:rPr lang="en-US" sz="2400" smtClean="0"/>
              <a:t>Diminta :</a:t>
            </a:r>
            <a:endParaRPr lang="id-ID" sz="2400" smtClean="0"/>
          </a:p>
          <a:p>
            <a:pPr marL="609600" indent="-609600" algn="just">
              <a:buFontTx/>
              <a:buNone/>
            </a:pPr>
            <a:r>
              <a:rPr lang="en-US" sz="2400" smtClean="0"/>
              <a:t>a)  Buatlah jurnal yang diperlukan apabila perusahaan  menaksir piutangyang tidak tertagih sebesar 2% dari penjualan </a:t>
            </a:r>
            <a:r>
              <a:rPr lang="id-ID" sz="2400" smtClean="0"/>
              <a:t>b</a:t>
            </a:r>
            <a:r>
              <a:rPr lang="en-US" sz="2400" smtClean="0"/>
              <a:t>ersih</a:t>
            </a:r>
            <a:endParaRPr lang="id-ID" sz="2400" smtClean="0"/>
          </a:p>
          <a:p>
            <a:pPr marL="609600" indent="-609600" algn="just">
              <a:buFontTx/>
              <a:buNone/>
            </a:pPr>
            <a:r>
              <a:rPr lang="en-US" sz="2400" smtClean="0"/>
              <a:t>b)   Buatlah jurnal yang diperlukan apabila perusahaan menaksir piutang</a:t>
            </a:r>
            <a:r>
              <a:rPr lang="id-ID" sz="2400" smtClean="0"/>
              <a:t> </a:t>
            </a:r>
            <a:r>
              <a:rPr lang="en-US" sz="2400" smtClean="0"/>
              <a:t>yang tidak tertagih sebesar 4% dari saldo akhir piutang dagang</a:t>
            </a: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179388" y="908050"/>
            <a:ext cx="8713787" cy="5473700"/>
          </a:xfrm>
        </p:spPr>
        <p:txBody>
          <a:bodyPr>
            <a:normAutofit fontScale="92500" lnSpcReduction="10000"/>
          </a:bodyPr>
          <a:lstStyle/>
          <a:p>
            <a:pPr marL="457200" indent="-457200" algn="just">
              <a:buFontTx/>
              <a:buAutoNum type="arabicPeriod" startAt="2"/>
            </a:pPr>
            <a:r>
              <a:rPr lang="en-US" sz="2800" dirty="0" err="1" smtClean="0"/>
              <a:t>Tanggal</a:t>
            </a:r>
            <a:r>
              <a:rPr lang="en-US" sz="2800" dirty="0" smtClean="0"/>
              <a:t> 31 </a:t>
            </a:r>
            <a:r>
              <a:rPr lang="en-US" sz="2800" dirty="0" err="1" smtClean="0"/>
              <a:t>Desember</a:t>
            </a:r>
            <a:r>
              <a:rPr lang="en-US" sz="2800" dirty="0" smtClean="0"/>
              <a:t> 2003 </a:t>
            </a:r>
            <a:r>
              <a:rPr lang="en-US" sz="2800" dirty="0" err="1" smtClean="0"/>
              <a:t>rekening</a:t>
            </a:r>
            <a:r>
              <a:rPr lang="en-US" sz="2800" dirty="0" smtClean="0"/>
              <a:t> </a:t>
            </a:r>
            <a:r>
              <a:rPr lang="en-US" sz="2800" dirty="0" err="1" smtClean="0"/>
              <a:t>piutang</a:t>
            </a:r>
            <a:r>
              <a:rPr lang="en-US" sz="2800" dirty="0" smtClean="0"/>
              <a:t> </a:t>
            </a:r>
            <a:r>
              <a:rPr lang="en-US" sz="2800" dirty="0" err="1" smtClean="0"/>
              <a:t>menunjukan</a:t>
            </a:r>
            <a:r>
              <a:rPr lang="en-US" sz="2800" dirty="0" smtClean="0"/>
              <a:t> </a:t>
            </a:r>
            <a:r>
              <a:rPr lang="en-US" sz="2800" dirty="0" err="1" smtClean="0"/>
              <a:t>saldo</a:t>
            </a:r>
            <a:r>
              <a:rPr lang="en-US" sz="2800" dirty="0" smtClean="0"/>
              <a:t> </a:t>
            </a:r>
            <a:r>
              <a:rPr lang="en-US" sz="2800" dirty="0" err="1" smtClean="0"/>
              <a:t>Rp</a:t>
            </a:r>
            <a:r>
              <a:rPr lang="en-US" sz="2800" dirty="0" smtClean="0"/>
              <a:t> 15.000.000,-- </a:t>
            </a:r>
            <a:r>
              <a:rPr lang="en-US" sz="2800" dirty="0" err="1" smtClean="0"/>
              <a:t>dan</a:t>
            </a:r>
            <a:r>
              <a:rPr lang="id-ID" sz="2800" dirty="0" smtClean="0"/>
              <a:t> </a:t>
            </a:r>
            <a:r>
              <a:rPr lang="en-US" sz="2800" dirty="0" err="1" smtClean="0"/>
              <a:t>rekening</a:t>
            </a:r>
            <a:r>
              <a:rPr lang="en-US" sz="2800" dirty="0" smtClean="0"/>
              <a:t>  </a:t>
            </a:r>
            <a:r>
              <a:rPr lang="en-US" sz="2800" dirty="0" err="1" smtClean="0"/>
              <a:t>cadangan</a:t>
            </a:r>
            <a:r>
              <a:rPr lang="en-US" sz="2800" dirty="0" smtClean="0"/>
              <a:t>  </a:t>
            </a:r>
            <a:r>
              <a:rPr lang="en-US" sz="2800" dirty="0" err="1" smtClean="0"/>
              <a:t>kerugian</a:t>
            </a:r>
            <a:r>
              <a:rPr lang="en-US" sz="2800" dirty="0" smtClean="0"/>
              <a:t>  </a:t>
            </a:r>
            <a:r>
              <a:rPr lang="en-US" sz="2800" dirty="0" err="1" smtClean="0"/>
              <a:t>piutang</a:t>
            </a:r>
            <a:r>
              <a:rPr lang="en-US" sz="2800" dirty="0" smtClean="0"/>
              <a:t>  </a:t>
            </a:r>
            <a:r>
              <a:rPr lang="en-US" sz="2800" dirty="0" err="1" smtClean="0"/>
              <a:t>menunjukkan</a:t>
            </a:r>
            <a:r>
              <a:rPr lang="en-US" sz="2800" dirty="0" smtClean="0"/>
              <a:t>  </a:t>
            </a:r>
            <a:r>
              <a:rPr lang="en-US" sz="2800" dirty="0" err="1" smtClean="0"/>
              <a:t>saldo</a:t>
            </a:r>
            <a:r>
              <a:rPr lang="en-US" sz="2800" dirty="0" smtClean="0"/>
              <a:t>  </a:t>
            </a:r>
            <a:r>
              <a:rPr lang="en-US" sz="2800" dirty="0" err="1" smtClean="0"/>
              <a:t>kredit</a:t>
            </a:r>
            <a:r>
              <a:rPr lang="en-US" sz="2800" dirty="0" smtClean="0"/>
              <a:t>  </a:t>
            </a:r>
            <a:r>
              <a:rPr lang="en-US" sz="2800" dirty="0" err="1" smtClean="0"/>
              <a:t>Rp</a:t>
            </a:r>
            <a:r>
              <a:rPr lang="en-US" sz="2800" dirty="0" smtClean="0"/>
              <a:t>  100.000.--.</a:t>
            </a:r>
            <a:r>
              <a:rPr lang="en-US" sz="2800" dirty="0" err="1" smtClean="0"/>
              <a:t>Persentase</a:t>
            </a:r>
            <a:r>
              <a:rPr lang="en-US" sz="2800" dirty="0" smtClean="0"/>
              <a:t>  </a:t>
            </a:r>
            <a:r>
              <a:rPr lang="en-US" sz="2800" dirty="0" err="1" smtClean="0"/>
              <a:t>kerugian</a:t>
            </a:r>
            <a:r>
              <a:rPr lang="en-US" sz="2800" dirty="0" smtClean="0"/>
              <a:t>  1%  </a:t>
            </a:r>
            <a:r>
              <a:rPr lang="en-US" sz="2800" dirty="0" err="1" smtClean="0"/>
              <a:t>dari</a:t>
            </a:r>
            <a:r>
              <a:rPr lang="en-US" sz="2800" dirty="0" smtClean="0"/>
              <a:t>  </a:t>
            </a:r>
            <a:r>
              <a:rPr lang="en-US" sz="2800" dirty="0" err="1" smtClean="0"/>
              <a:t>saldo</a:t>
            </a:r>
            <a:r>
              <a:rPr lang="en-US" sz="2800" dirty="0" smtClean="0"/>
              <a:t>  </a:t>
            </a:r>
            <a:r>
              <a:rPr lang="en-US" sz="2800" dirty="0" err="1" smtClean="0"/>
              <a:t>piutang</a:t>
            </a:r>
            <a:r>
              <a:rPr lang="en-US" sz="2800" dirty="0" smtClean="0"/>
              <a:t>.  </a:t>
            </a:r>
            <a:r>
              <a:rPr lang="en-US" sz="2800" dirty="0" err="1" smtClean="0"/>
              <a:t>Buatlah</a:t>
            </a:r>
            <a:r>
              <a:rPr lang="en-US" sz="2800" dirty="0" smtClean="0"/>
              <a:t>  </a:t>
            </a:r>
            <a:r>
              <a:rPr lang="en-US" sz="2800" dirty="0" err="1" smtClean="0"/>
              <a:t>jurnal</a:t>
            </a:r>
            <a:r>
              <a:rPr lang="en-US" sz="2800" dirty="0" smtClean="0"/>
              <a:t>  </a:t>
            </a:r>
            <a:r>
              <a:rPr lang="en-US" sz="2800" dirty="0" err="1" smtClean="0"/>
              <a:t>dengan</a:t>
            </a:r>
            <a:r>
              <a:rPr lang="en-US" sz="2800" dirty="0" smtClean="0"/>
              <a:t>  </a:t>
            </a:r>
            <a:r>
              <a:rPr lang="en-US" sz="2800" dirty="0" err="1" smtClean="0"/>
              <a:t>metode</a:t>
            </a:r>
            <a:r>
              <a:rPr lang="en-US" sz="2800" dirty="0" smtClean="0"/>
              <a:t>  </a:t>
            </a:r>
            <a:r>
              <a:rPr lang="en-US" sz="2800" dirty="0" err="1" smtClean="0"/>
              <a:t>cadangan</a:t>
            </a:r>
            <a:r>
              <a:rPr lang="id-ID" sz="2800" dirty="0" smtClean="0"/>
              <a:t> </a:t>
            </a:r>
            <a:r>
              <a:rPr lang="en-US" sz="2800" dirty="0" err="1" smtClean="0"/>
              <a:t>dengan</a:t>
            </a:r>
            <a:r>
              <a:rPr lang="en-US" sz="2800" dirty="0" smtClean="0"/>
              <a:t>  </a:t>
            </a:r>
            <a:r>
              <a:rPr lang="en-US" sz="2800" dirty="0" err="1" smtClean="0"/>
              <a:t>cara</a:t>
            </a:r>
            <a:r>
              <a:rPr lang="en-US" sz="2800" dirty="0" smtClean="0"/>
              <a:t>  : </a:t>
            </a:r>
            <a:r>
              <a:rPr lang="en-US" sz="2800" dirty="0" err="1" smtClean="0"/>
              <a:t>jumlah</a:t>
            </a:r>
            <a:r>
              <a:rPr lang="en-US" sz="2800" dirty="0" smtClean="0"/>
              <a:t>  </a:t>
            </a:r>
            <a:r>
              <a:rPr lang="en-US" sz="2800" dirty="0" err="1" smtClean="0"/>
              <a:t>cadangan</a:t>
            </a:r>
            <a:r>
              <a:rPr lang="en-US" sz="2800" dirty="0" smtClean="0"/>
              <a:t>  </a:t>
            </a:r>
            <a:r>
              <a:rPr lang="en-US" sz="2800" dirty="0" err="1" smtClean="0"/>
              <a:t>dinaikkan</a:t>
            </a:r>
            <a:r>
              <a:rPr lang="en-US" sz="2800" dirty="0" smtClean="0"/>
              <a:t>  </a:t>
            </a:r>
            <a:r>
              <a:rPr lang="en-US" sz="2800" dirty="0" err="1" smtClean="0"/>
              <a:t>dan</a:t>
            </a:r>
            <a:r>
              <a:rPr lang="en-US" sz="2800" dirty="0" smtClean="0"/>
              <a:t>  </a:t>
            </a:r>
            <a:r>
              <a:rPr lang="en-US" sz="2800" dirty="0" err="1" smtClean="0"/>
              <a:t>cadangan</a:t>
            </a:r>
            <a:r>
              <a:rPr lang="en-US" sz="2800" dirty="0" smtClean="0"/>
              <a:t> </a:t>
            </a:r>
            <a:r>
              <a:rPr lang="en-US" sz="2800" dirty="0" err="1" smtClean="0"/>
              <a:t>ditambah</a:t>
            </a:r>
            <a:r>
              <a:rPr lang="en-US" sz="2800" dirty="0" smtClean="0"/>
              <a:t>  </a:t>
            </a:r>
            <a:r>
              <a:rPr lang="en-US" sz="2800" dirty="0" err="1" smtClean="0"/>
              <a:t>sampai</a:t>
            </a:r>
            <a:r>
              <a:rPr lang="en-US" sz="2800" dirty="0" smtClean="0"/>
              <a:t>  </a:t>
            </a:r>
            <a:r>
              <a:rPr lang="en-US" sz="2800" dirty="0" err="1" smtClean="0"/>
              <a:t>persentase</a:t>
            </a:r>
            <a:r>
              <a:rPr lang="id-ID" sz="2800" dirty="0" smtClean="0"/>
              <a:t> </a:t>
            </a:r>
            <a:r>
              <a:rPr lang="en-US" sz="2800" dirty="0" err="1" smtClean="0"/>
              <a:t>tertentu</a:t>
            </a:r>
            <a:r>
              <a:rPr lang="en-US" sz="2800" dirty="0" smtClean="0"/>
              <a:t>.</a:t>
            </a:r>
            <a:r>
              <a:rPr lang="id-ID" sz="2800" dirty="0" smtClean="0"/>
              <a:t> </a:t>
            </a:r>
          </a:p>
          <a:p>
            <a:pPr marL="514350" indent="-514350" algn="just">
              <a:buFontTx/>
              <a:buAutoNum type="arabicPeriod" startAt="2"/>
            </a:pPr>
            <a:r>
              <a:rPr lang="en-US" sz="2800" dirty="0" err="1" smtClean="0"/>
              <a:t>Tanggal</a:t>
            </a:r>
            <a:r>
              <a:rPr lang="en-US" sz="2800" dirty="0" smtClean="0"/>
              <a:t> 31 </a:t>
            </a:r>
            <a:r>
              <a:rPr lang="en-US" sz="2800" dirty="0" err="1" smtClean="0"/>
              <a:t>Desember</a:t>
            </a:r>
            <a:r>
              <a:rPr lang="en-US" sz="2800" dirty="0" smtClean="0"/>
              <a:t> 2000 </a:t>
            </a:r>
            <a:r>
              <a:rPr lang="en-US" sz="2800" dirty="0" err="1" smtClean="0"/>
              <a:t>kerugian</a:t>
            </a:r>
            <a:r>
              <a:rPr lang="en-US" sz="2800" dirty="0" smtClean="0"/>
              <a:t> </a:t>
            </a:r>
            <a:r>
              <a:rPr lang="en-US" sz="2800" dirty="0" err="1" smtClean="0"/>
              <a:t>piutang</a:t>
            </a:r>
            <a:r>
              <a:rPr lang="en-US" sz="2800" dirty="0" smtClean="0"/>
              <a:t> PT ABC </a:t>
            </a:r>
            <a:r>
              <a:rPr lang="en-US" sz="2800" dirty="0" err="1" smtClean="0"/>
              <a:t>ditaksir</a:t>
            </a:r>
            <a:r>
              <a:rPr lang="en-US" sz="2800" dirty="0" smtClean="0"/>
              <a:t> </a:t>
            </a:r>
            <a:r>
              <a:rPr lang="en-US" sz="2800" dirty="0" err="1" smtClean="0"/>
              <a:t>Rp</a:t>
            </a:r>
            <a:r>
              <a:rPr lang="en-US" sz="2800" dirty="0" smtClean="0"/>
              <a:t> 200.000,-- </a:t>
            </a:r>
            <a:r>
              <a:rPr lang="en-US" sz="2800" dirty="0" err="1" smtClean="0"/>
              <a:t>tanggal</a:t>
            </a:r>
            <a:r>
              <a:rPr lang="id-ID" sz="2800" dirty="0" smtClean="0"/>
              <a:t> </a:t>
            </a:r>
            <a:r>
              <a:rPr lang="en-US" sz="2800" dirty="0" smtClean="0"/>
              <a:t>16 Mei 2001 Pak Amir </a:t>
            </a:r>
            <a:r>
              <a:rPr lang="en-US" sz="2800" dirty="0" err="1" smtClean="0"/>
              <a:t>menyatakan</a:t>
            </a:r>
            <a:r>
              <a:rPr lang="en-US" sz="2800" dirty="0" smtClean="0"/>
              <a:t> </a:t>
            </a:r>
            <a:r>
              <a:rPr lang="en-US" sz="2800" dirty="0" err="1" smtClean="0"/>
              <a:t>bangkrut</a:t>
            </a:r>
            <a:r>
              <a:rPr lang="en-US" sz="2800" dirty="0" smtClean="0"/>
              <a:t> </a:t>
            </a:r>
            <a:r>
              <a:rPr lang="en-US" sz="2800" dirty="0" err="1" smtClean="0"/>
              <a:t>dan</a:t>
            </a:r>
            <a:r>
              <a:rPr lang="en-US" sz="2800" dirty="0" smtClean="0"/>
              <a:t> </a:t>
            </a:r>
            <a:r>
              <a:rPr lang="en-US" sz="2800" dirty="0" err="1" smtClean="0"/>
              <a:t>tidak</a:t>
            </a:r>
            <a:r>
              <a:rPr lang="en-US" sz="2800" dirty="0" smtClean="0"/>
              <a:t> </a:t>
            </a:r>
            <a:r>
              <a:rPr lang="en-US" sz="2800" dirty="0" err="1" smtClean="0"/>
              <a:t>dapat</a:t>
            </a:r>
            <a:r>
              <a:rPr lang="en-US" sz="2800" dirty="0" smtClean="0"/>
              <a:t> </a:t>
            </a:r>
            <a:r>
              <a:rPr lang="en-US" sz="2800" dirty="0" err="1" smtClean="0"/>
              <a:t>melunasi</a:t>
            </a:r>
            <a:r>
              <a:rPr lang="en-US" sz="2800" dirty="0" smtClean="0"/>
              <a:t> </a:t>
            </a:r>
            <a:r>
              <a:rPr lang="en-US" sz="2800" dirty="0" err="1" smtClean="0"/>
              <a:t>utangnya</a:t>
            </a:r>
            <a:r>
              <a:rPr lang="en-US" sz="2800" dirty="0" smtClean="0"/>
              <a:t> </a:t>
            </a:r>
            <a:r>
              <a:rPr lang="en-US" sz="2800" dirty="0" err="1" smtClean="0"/>
              <a:t>keperusahaan</a:t>
            </a:r>
            <a:r>
              <a:rPr lang="en-US" sz="2800" dirty="0" smtClean="0"/>
              <a:t> ABC </a:t>
            </a:r>
            <a:r>
              <a:rPr lang="en-US" sz="2800" dirty="0" err="1" smtClean="0"/>
              <a:t>sebesar</a:t>
            </a:r>
            <a:r>
              <a:rPr lang="en-US" sz="2800" dirty="0" smtClean="0"/>
              <a:t> </a:t>
            </a:r>
            <a:r>
              <a:rPr lang="en-US" sz="2800" dirty="0" err="1" smtClean="0"/>
              <a:t>Rp</a:t>
            </a:r>
            <a:r>
              <a:rPr lang="en-US" sz="2800" dirty="0" smtClean="0"/>
              <a:t> 300.000,-- </a:t>
            </a:r>
            <a:r>
              <a:rPr lang="en-US" sz="2800" dirty="0" err="1" smtClean="0"/>
              <a:t>tanggal</a:t>
            </a:r>
            <a:r>
              <a:rPr lang="en-US" sz="2800" dirty="0" smtClean="0"/>
              <a:t> 1 </a:t>
            </a:r>
            <a:r>
              <a:rPr lang="en-US" sz="2800" dirty="0" err="1" smtClean="0"/>
              <a:t>Agustus</a:t>
            </a:r>
            <a:r>
              <a:rPr lang="en-US" sz="2800" dirty="0" smtClean="0"/>
              <a:t> 2001 Pak Amir</a:t>
            </a:r>
            <a:r>
              <a:rPr lang="id-ID" sz="2800" dirty="0" smtClean="0"/>
              <a:t> </a:t>
            </a:r>
            <a:r>
              <a:rPr lang="en-US" sz="2800" dirty="0" err="1" smtClean="0"/>
              <a:t>menyatakan</a:t>
            </a:r>
            <a:r>
              <a:rPr lang="en-US" sz="2800" dirty="0" smtClean="0"/>
              <a:t> </a:t>
            </a:r>
            <a:r>
              <a:rPr lang="en-US" sz="2800" dirty="0" err="1" smtClean="0"/>
              <a:t>akan</a:t>
            </a:r>
            <a:r>
              <a:rPr lang="en-US" sz="2800" dirty="0" smtClean="0"/>
              <a:t> </a:t>
            </a:r>
            <a:r>
              <a:rPr lang="en-US" sz="2800" dirty="0" err="1" smtClean="0"/>
              <a:t>melunasi</a:t>
            </a:r>
            <a:r>
              <a:rPr lang="en-US" sz="2800" dirty="0" smtClean="0"/>
              <a:t> </a:t>
            </a:r>
            <a:r>
              <a:rPr lang="en-US" sz="2800" dirty="0" err="1" smtClean="0"/>
              <a:t>utangnya</a:t>
            </a:r>
            <a:r>
              <a:rPr lang="en-US" sz="2800" dirty="0" smtClean="0"/>
              <a:t> </a:t>
            </a:r>
            <a:r>
              <a:rPr lang="en-US" sz="2800" dirty="0" err="1" smtClean="0"/>
              <a:t>pada</a:t>
            </a:r>
            <a:r>
              <a:rPr lang="en-US" sz="2800" dirty="0" smtClean="0"/>
              <a:t> </a:t>
            </a:r>
            <a:r>
              <a:rPr lang="en-US" sz="2800" dirty="0" err="1" smtClean="0"/>
              <a:t>tanggal</a:t>
            </a:r>
            <a:r>
              <a:rPr lang="en-US" sz="2800" dirty="0" smtClean="0"/>
              <a:t> 1 September 2001. </a:t>
            </a:r>
            <a:r>
              <a:rPr lang="en-US" sz="2800" dirty="0" err="1" smtClean="0"/>
              <a:t>Buat</a:t>
            </a:r>
            <a:r>
              <a:rPr lang="en-US" sz="2800" dirty="0" smtClean="0"/>
              <a:t> </a:t>
            </a:r>
            <a:r>
              <a:rPr lang="en-US" sz="2800" dirty="0" err="1" smtClean="0"/>
              <a:t>jurnal</a:t>
            </a:r>
            <a:r>
              <a:rPr lang="id-ID" sz="2800" dirty="0" smtClean="0"/>
              <a:t> </a:t>
            </a:r>
            <a:r>
              <a:rPr lang="en-US" sz="2800" dirty="0" err="1" smtClean="0"/>
              <a:t>dengan</a:t>
            </a:r>
            <a:r>
              <a:rPr lang="en-US" sz="2800" dirty="0" smtClean="0"/>
              <a:t> </a:t>
            </a:r>
            <a:r>
              <a:rPr lang="en-US" sz="2800" dirty="0" err="1" smtClean="0"/>
              <a:t>metode</a:t>
            </a:r>
            <a:r>
              <a:rPr lang="en-US" sz="2800" dirty="0" smtClean="0"/>
              <a:t> </a:t>
            </a:r>
            <a:r>
              <a:rPr lang="en-US" sz="2800" dirty="0" err="1" smtClean="0"/>
              <a:t>cadangan</a:t>
            </a:r>
            <a:r>
              <a:rPr lang="en-US" sz="2800" dirty="0" smtClean="0"/>
              <a:t> </a:t>
            </a:r>
            <a:r>
              <a:rPr lang="en-US" sz="2800" dirty="0" err="1" smtClean="0"/>
              <a:t>dan</a:t>
            </a:r>
            <a:r>
              <a:rPr lang="en-US" sz="2800" dirty="0" smtClean="0"/>
              <a:t> </a:t>
            </a:r>
            <a:r>
              <a:rPr lang="en-US" sz="2800" dirty="0" err="1" smtClean="0"/>
              <a:t>metode</a:t>
            </a:r>
            <a:r>
              <a:rPr lang="en-US" sz="2800" dirty="0" smtClean="0"/>
              <a:t> </a:t>
            </a:r>
            <a:r>
              <a:rPr lang="en-US" sz="2800" dirty="0" err="1" smtClean="0"/>
              <a:t>penghapusan</a:t>
            </a:r>
            <a:r>
              <a:rPr lang="en-US" sz="2800" dirty="0" smtClean="0"/>
              <a:t> </a:t>
            </a:r>
            <a:r>
              <a:rPr lang="en-US" sz="2800" dirty="0" err="1" smtClean="0"/>
              <a:t>langsung</a:t>
            </a:r>
            <a:r>
              <a:rPr lang="en-US" sz="2800"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179388" y="908050"/>
            <a:ext cx="8713787" cy="5473700"/>
          </a:xfrm>
        </p:spPr>
        <p:txBody>
          <a:bodyPr/>
          <a:lstStyle/>
          <a:p>
            <a:pPr algn="just">
              <a:buFontTx/>
              <a:buNone/>
            </a:pPr>
            <a:r>
              <a:rPr lang="en-US" sz="2400" dirty="0" smtClean="0"/>
              <a:t>3.  </a:t>
            </a:r>
            <a:r>
              <a:rPr lang="en-US" sz="2400" dirty="0" err="1" smtClean="0"/>
              <a:t>Tanggal</a:t>
            </a:r>
            <a:r>
              <a:rPr lang="en-US" sz="2400" dirty="0" smtClean="0"/>
              <a:t> 31 </a:t>
            </a:r>
            <a:r>
              <a:rPr lang="en-US" sz="2400" dirty="0" err="1" smtClean="0"/>
              <a:t>Desember</a:t>
            </a:r>
            <a:r>
              <a:rPr lang="en-US" sz="2400" dirty="0" smtClean="0"/>
              <a:t> 2000 </a:t>
            </a:r>
            <a:r>
              <a:rPr lang="en-US" sz="2400" dirty="0" err="1" smtClean="0"/>
              <a:t>kerugian</a:t>
            </a:r>
            <a:r>
              <a:rPr lang="en-US" sz="2400" dirty="0" smtClean="0"/>
              <a:t> </a:t>
            </a:r>
            <a:r>
              <a:rPr lang="en-US" sz="2400" dirty="0" err="1" smtClean="0"/>
              <a:t>piutang</a:t>
            </a:r>
            <a:r>
              <a:rPr lang="en-US" sz="2400" dirty="0" smtClean="0"/>
              <a:t> PT ABC </a:t>
            </a:r>
            <a:r>
              <a:rPr lang="en-US" sz="2400" dirty="0" err="1" smtClean="0"/>
              <a:t>ditaksir</a:t>
            </a:r>
            <a:r>
              <a:rPr lang="en-US" sz="2400" dirty="0" smtClean="0"/>
              <a:t> </a:t>
            </a:r>
            <a:r>
              <a:rPr lang="en-US" sz="2400" dirty="0" err="1" smtClean="0"/>
              <a:t>Rp</a:t>
            </a:r>
            <a:r>
              <a:rPr lang="en-US" sz="2400" dirty="0" smtClean="0"/>
              <a:t> 200.000,-- </a:t>
            </a:r>
            <a:r>
              <a:rPr lang="en-US" sz="2400" dirty="0" err="1" smtClean="0"/>
              <a:t>tanggal</a:t>
            </a:r>
            <a:r>
              <a:rPr lang="id-ID" sz="2400" dirty="0" smtClean="0"/>
              <a:t> </a:t>
            </a:r>
            <a:r>
              <a:rPr lang="en-US" sz="2400" dirty="0" smtClean="0"/>
              <a:t>16 Mei 2001 Pak Amir </a:t>
            </a:r>
            <a:r>
              <a:rPr lang="en-US" sz="2400" dirty="0" err="1" smtClean="0"/>
              <a:t>menyatakan</a:t>
            </a:r>
            <a:r>
              <a:rPr lang="en-US" sz="2400" dirty="0" smtClean="0"/>
              <a:t> </a:t>
            </a:r>
            <a:r>
              <a:rPr lang="en-US" sz="2400" dirty="0" err="1" smtClean="0"/>
              <a:t>bangkrut</a:t>
            </a:r>
            <a:r>
              <a:rPr lang="en-US" sz="2400" dirty="0" smtClean="0"/>
              <a:t> </a:t>
            </a:r>
            <a:r>
              <a:rPr lang="en-US" sz="2400" dirty="0" err="1" smtClean="0"/>
              <a:t>dan</a:t>
            </a:r>
            <a:r>
              <a:rPr lang="en-US" sz="2400" dirty="0" smtClean="0"/>
              <a:t> </a:t>
            </a:r>
            <a:r>
              <a:rPr lang="en-US" sz="2400" dirty="0" err="1" smtClean="0"/>
              <a:t>tidak</a:t>
            </a:r>
            <a:r>
              <a:rPr lang="en-US" sz="2400" dirty="0" smtClean="0"/>
              <a:t> </a:t>
            </a:r>
            <a:r>
              <a:rPr lang="en-US" sz="2400" dirty="0" err="1" smtClean="0"/>
              <a:t>dapat</a:t>
            </a:r>
            <a:r>
              <a:rPr lang="en-US" sz="2400" dirty="0" smtClean="0"/>
              <a:t> </a:t>
            </a:r>
            <a:r>
              <a:rPr lang="en-US" sz="2400" dirty="0" err="1" smtClean="0"/>
              <a:t>melunasi</a:t>
            </a:r>
            <a:r>
              <a:rPr lang="en-US" sz="2400" dirty="0" smtClean="0"/>
              <a:t> </a:t>
            </a:r>
            <a:r>
              <a:rPr lang="en-US" sz="2400" dirty="0" err="1" smtClean="0"/>
              <a:t>utangnya</a:t>
            </a:r>
            <a:r>
              <a:rPr lang="en-US" sz="2400" dirty="0" smtClean="0"/>
              <a:t> </a:t>
            </a:r>
            <a:r>
              <a:rPr lang="en-US" sz="2400" dirty="0" err="1" smtClean="0"/>
              <a:t>keperusahaan</a:t>
            </a:r>
            <a:r>
              <a:rPr lang="en-US" sz="2400" dirty="0" smtClean="0"/>
              <a:t> ABC </a:t>
            </a:r>
            <a:r>
              <a:rPr lang="en-US" sz="2400" dirty="0" err="1" smtClean="0"/>
              <a:t>sebesar</a:t>
            </a:r>
            <a:r>
              <a:rPr lang="en-US" sz="2400" dirty="0" smtClean="0"/>
              <a:t> </a:t>
            </a:r>
            <a:r>
              <a:rPr lang="en-US" sz="2400" dirty="0" err="1" smtClean="0"/>
              <a:t>Rp</a:t>
            </a:r>
            <a:r>
              <a:rPr lang="en-US" sz="2400" dirty="0" smtClean="0"/>
              <a:t> 300.000,-- </a:t>
            </a:r>
            <a:r>
              <a:rPr lang="en-US" sz="2400" dirty="0" err="1" smtClean="0"/>
              <a:t>tanggal</a:t>
            </a:r>
            <a:r>
              <a:rPr lang="en-US" sz="2400" dirty="0" smtClean="0"/>
              <a:t> 1 </a:t>
            </a:r>
            <a:r>
              <a:rPr lang="en-US" sz="2400" dirty="0" err="1" smtClean="0"/>
              <a:t>Agustus</a:t>
            </a:r>
            <a:r>
              <a:rPr lang="en-US" sz="2400" dirty="0" smtClean="0"/>
              <a:t> 2001 Pak Amir</a:t>
            </a:r>
            <a:r>
              <a:rPr lang="id-ID" sz="2400" dirty="0" smtClean="0"/>
              <a:t> </a:t>
            </a:r>
            <a:r>
              <a:rPr lang="en-US" sz="2400" dirty="0" err="1" smtClean="0"/>
              <a:t>menyatakan</a:t>
            </a:r>
            <a:r>
              <a:rPr lang="en-US" sz="2400" dirty="0" smtClean="0"/>
              <a:t> </a:t>
            </a:r>
            <a:r>
              <a:rPr lang="en-US" sz="2400" dirty="0" err="1" smtClean="0"/>
              <a:t>akan</a:t>
            </a:r>
            <a:r>
              <a:rPr lang="en-US" sz="2400" dirty="0" smtClean="0"/>
              <a:t> </a:t>
            </a:r>
            <a:r>
              <a:rPr lang="en-US" sz="2400" dirty="0" err="1" smtClean="0"/>
              <a:t>melunasi</a:t>
            </a:r>
            <a:r>
              <a:rPr lang="en-US" sz="2400" dirty="0" smtClean="0"/>
              <a:t> </a:t>
            </a:r>
            <a:r>
              <a:rPr lang="en-US" sz="2400" dirty="0" err="1" smtClean="0"/>
              <a:t>utangnya</a:t>
            </a:r>
            <a:r>
              <a:rPr lang="en-US" sz="2400" dirty="0" smtClean="0"/>
              <a:t> </a:t>
            </a:r>
            <a:r>
              <a:rPr lang="en-US" sz="2400" dirty="0" err="1" smtClean="0"/>
              <a:t>pada</a:t>
            </a:r>
            <a:r>
              <a:rPr lang="en-US" sz="2400" dirty="0" smtClean="0"/>
              <a:t> </a:t>
            </a:r>
            <a:r>
              <a:rPr lang="en-US" sz="2400" dirty="0" err="1" smtClean="0"/>
              <a:t>tanggal</a:t>
            </a:r>
            <a:r>
              <a:rPr lang="en-US" sz="2400" dirty="0" smtClean="0"/>
              <a:t> 1 September 2001. </a:t>
            </a:r>
            <a:r>
              <a:rPr lang="en-US" sz="2400" dirty="0" err="1" smtClean="0"/>
              <a:t>Buat</a:t>
            </a:r>
            <a:r>
              <a:rPr lang="en-US" sz="2400" dirty="0" smtClean="0"/>
              <a:t> </a:t>
            </a:r>
            <a:r>
              <a:rPr lang="en-US" sz="2400" dirty="0" err="1" smtClean="0"/>
              <a:t>jurnal</a:t>
            </a:r>
            <a:r>
              <a:rPr lang="id-ID" sz="2400" dirty="0" smtClean="0"/>
              <a:t> </a:t>
            </a:r>
            <a:r>
              <a:rPr lang="en-US" sz="2400" dirty="0" err="1" smtClean="0"/>
              <a:t>dengan</a:t>
            </a:r>
            <a:r>
              <a:rPr lang="en-US" sz="2400" dirty="0" smtClean="0"/>
              <a:t> </a:t>
            </a:r>
            <a:r>
              <a:rPr lang="en-US" sz="2400" dirty="0" err="1" smtClean="0"/>
              <a:t>metode</a:t>
            </a:r>
            <a:r>
              <a:rPr lang="en-US" sz="2400" dirty="0" smtClean="0"/>
              <a:t> </a:t>
            </a:r>
            <a:r>
              <a:rPr lang="en-US" sz="2400" dirty="0" err="1" smtClean="0"/>
              <a:t>cadangan</a:t>
            </a:r>
            <a:r>
              <a:rPr lang="en-US" sz="2400" dirty="0" smtClean="0"/>
              <a:t> </a:t>
            </a:r>
            <a:r>
              <a:rPr lang="en-US" sz="2400" dirty="0" err="1" smtClean="0"/>
              <a:t>dan</a:t>
            </a:r>
            <a:r>
              <a:rPr lang="en-US" sz="2400" dirty="0" smtClean="0"/>
              <a:t> </a:t>
            </a:r>
            <a:r>
              <a:rPr lang="en-US" sz="2400" dirty="0" err="1" smtClean="0"/>
              <a:t>metode</a:t>
            </a:r>
            <a:r>
              <a:rPr lang="en-US" sz="2400" dirty="0" smtClean="0"/>
              <a:t> </a:t>
            </a:r>
            <a:r>
              <a:rPr lang="en-US" sz="2400" dirty="0" err="1" smtClean="0"/>
              <a:t>penghapusan</a:t>
            </a:r>
            <a:r>
              <a:rPr lang="en-US" sz="2400" dirty="0" smtClean="0"/>
              <a:t> </a:t>
            </a:r>
            <a:r>
              <a:rPr lang="en-US" sz="2400" dirty="0" err="1" smtClean="0"/>
              <a:t>langsung</a:t>
            </a:r>
            <a:r>
              <a:rPr lang="en-US" sz="2400" dirty="0" smtClean="0"/>
              <a:t>.</a:t>
            </a:r>
            <a:r>
              <a:rPr lang="id-ID" sz="2400" dirty="0" smtClean="0"/>
              <a:t> </a:t>
            </a: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179388" y="908050"/>
            <a:ext cx="8713787" cy="5473700"/>
          </a:xfrm>
        </p:spPr>
        <p:txBody>
          <a:bodyPr/>
          <a:lstStyle/>
          <a:p>
            <a:pPr marL="609600" indent="-609600" algn="just">
              <a:buFontTx/>
              <a:buAutoNum type="arabicPeriod" startAt="4"/>
            </a:pPr>
            <a:r>
              <a:rPr lang="en-US" sz="2400" dirty="0" err="1" smtClean="0"/>
              <a:t>Pada</a:t>
            </a:r>
            <a:r>
              <a:rPr lang="en-US" sz="2400" dirty="0" smtClean="0"/>
              <a:t> </a:t>
            </a:r>
            <a:r>
              <a:rPr lang="en-US" sz="2400" dirty="0" err="1" smtClean="0"/>
              <a:t>akhir</a:t>
            </a:r>
            <a:r>
              <a:rPr lang="en-US" sz="2400" dirty="0" smtClean="0"/>
              <a:t> </a:t>
            </a:r>
            <a:r>
              <a:rPr lang="en-US" sz="2400" dirty="0" err="1" smtClean="0"/>
              <a:t>periode</a:t>
            </a:r>
            <a:r>
              <a:rPr lang="en-US" sz="2400" dirty="0" smtClean="0"/>
              <a:t> PT </a:t>
            </a:r>
            <a:r>
              <a:rPr lang="en-US" sz="2400" dirty="0" err="1" smtClean="0"/>
              <a:t>Dara</a:t>
            </a:r>
            <a:r>
              <a:rPr lang="en-US" sz="2400" dirty="0" smtClean="0"/>
              <a:t> Perkasa </a:t>
            </a:r>
            <a:r>
              <a:rPr lang="en-US" sz="2400" dirty="0" err="1" smtClean="0"/>
              <a:t>memiliki</a:t>
            </a:r>
            <a:r>
              <a:rPr lang="en-US" sz="2400" dirty="0" smtClean="0"/>
              <a:t> </a:t>
            </a:r>
            <a:r>
              <a:rPr lang="en-US" sz="2400" dirty="0" err="1" smtClean="0"/>
              <a:t>saldo</a:t>
            </a:r>
            <a:r>
              <a:rPr lang="en-US" sz="2400" dirty="0" smtClean="0"/>
              <a:t> </a:t>
            </a:r>
            <a:r>
              <a:rPr lang="en-US" sz="2400" dirty="0" err="1" smtClean="0"/>
              <a:t>piutang</a:t>
            </a:r>
            <a:r>
              <a:rPr lang="en-US" sz="2400" dirty="0" smtClean="0"/>
              <a:t> </a:t>
            </a:r>
            <a:r>
              <a:rPr lang="en-US" sz="2400" dirty="0" err="1" smtClean="0"/>
              <a:t>sebesar</a:t>
            </a:r>
            <a:r>
              <a:rPr lang="en-US" sz="2400" dirty="0" smtClean="0"/>
              <a:t> </a:t>
            </a:r>
            <a:r>
              <a:rPr lang="en-US" sz="2400" dirty="0" err="1" smtClean="0"/>
              <a:t>Rp</a:t>
            </a:r>
            <a:r>
              <a:rPr lang="en-US" sz="2400" dirty="0" smtClean="0"/>
              <a:t> 300.000.000</a:t>
            </a:r>
            <a:r>
              <a:rPr lang="id-ID" sz="2400" dirty="0" smtClean="0"/>
              <a:t> </a:t>
            </a:r>
            <a:r>
              <a:rPr lang="en-US" sz="2400" dirty="0" smtClean="0"/>
              <a:t>yang </a:t>
            </a:r>
            <a:r>
              <a:rPr lang="en-US" sz="2400" dirty="0" err="1" smtClean="0"/>
              <a:t>dikelompokkan</a:t>
            </a:r>
            <a:r>
              <a:rPr lang="en-US" sz="2400" dirty="0" smtClean="0"/>
              <a:t> </a:t>
            </a:r>
            <a:r>
              <a:rPr lang="en-US" sz="2400" dirty="0" err="1" smtClean="0"/>
              <a:t>berdasarkan</a:t>
            </a:r>
            <a:r>
              <a:rPr lang="en-US" sz="2400" dirty="0" smtClean="0"/>
              <a:t> </a:t>
            </a:r>
            <a:r>
              <a:rPr lang="en-US" sz="2400" dirty="0" err="1" smtClean="0"/>
              <a:t>umurnya</a:t>
            </a:r>
            <a:r>
              <a:rPr lang="en-US" sz="2400" dirty="0" smtClean="0"/>
              <a:t>, </a:t>
            </a:r>
            <a:r>
              <a:rPr lang="en-US" sz="2400" dirty="0" err="1" smtClean="0"/>
              <a:t>yaitu</a:t>
            </a:r>
            <a:r>
              <a:rPr lang="en-US" sz="2400" dirty="0" smtClean="0"/>
              <a:t> </a:t>
            </a:r>
            <a:r>
              <a:rPr lang="en-US" sz="2400" dirty="0" err="1" smtClean="0"/>
              <a:t>sbb</a:t>
            </a:r>
            <a:r>
              <a:rPr lang="en-US" sz="2400" dirty="0" smtClean="0"/>
              <a:t> :</a:t>
            </a:r>
            <a:r>
              <a:rPr lang="id-ID" sz="2400" dirty="0" smtClean="0"/>
              <a:t> </a:t>
            </a:r>
            <a:r>
              <a:rPr lang="en-US" sz="2400" dirty="0" err="1" smtClean="0"/>
              <a:t>Umur</a:t>
            </a:r>
            <a:r>
              <a:rPr lang="en-US" sz="2400" dirty="0" smtClean="0"/>
              <a:t> </a:t>
            </a:r>
            <a:r>
              <a:rPr lang="en-US" sz="2400" dirty="0" err="1" smtClean="0"/>
              <a:t>Piutang</a:t>
            </a:r>
            <a:r>
              <a:rPr lang="en-US" sz="2400" dirty="0" smtClean="0"/>
              <a:t>  </a:t>
            </a:r>
            <a:r>
              <a:rPr lang="en-US" sz="2400" dirty="0" err="1" smtClean="0"/>
              <a:t>Jumlah</a:t>
            </a:r>
            <a:r>
              <a:rPr lang="en-US" sz="2400" dirty="0" smtClean="0"/>
              <a:t> </a:t>
            </a:r>
            <a:r>
              <a:rPr lang="en-US" sz="2400" dirty="0" err="1" smtClean="0"/>
              <a:t>Piutang</a:t>
            </a:r>
            <a:r>
              <a:rPr lang="en-US" sz="2400" dirty="0" smtClean="0"/>
              <a:t>  % </a:t>
            </a:r>
            <a:r>
              <a:rPr lang="en-US" sz="2400" dirty="0" err="1" smtClean="0"/>
              <a:t>tidak</a:t>
            </a:r>
            <a:r>
              <a:rPr lang="en-US" sz="2400" dirty="0" smtClean="0"/>
              <a:t> </a:t>
            </a:r>
            <a:r>
              <a:rPr lang="en-US" sz="2400" dirty="0" err="1" smtClean="0"/>
              <a:t>tertagih</a:t>
            </a:r>
            <a:r>
              <a:rPr lang="id-ID" sz="2400" dirty="0" smtClean="0"/>
              <a:t> </a:t>
            </a:r>
            <a:r>
              <a:rPr lang="en-US" sz="2400" dirty="0" err="1" smtClean="0"/>
              <a:t>Jatuh</a:t>
            </a:r>
            <a:r>
              <a:rPr lang="en-US" sz="2400" dirty="0" smtClean="0"/>
              <a:t> tempo </a:t>
            </a:r>
            <a:r>
              <a:rPr lang="en-US" sz="2400" dirty="0" err="1" smtClean="0"/>
              <a:t>hari</a:t>
            </a:r>
            <a:r>
              <a:rPr lang="en-US" sz="2400" dirty="0" smtClean="0"/>
              <a:t> </a:t>
            </a:r>
            <a:r>
              <a:rPr lang="en-US" sz="2400" dirty="0" err="1" smtClean="0"/>
              <a:t>ini</a:t>
            </a:r>
            <a:r>
              <a:rPr lang="en-US" sz="2400" dirty="0" smtClean="0"/>
              <a:t>  </a:t>
            </a:r>
            <a:r>
              <a:rPr lang="en-US" sz="2400" dirty="0" err="1" smtClean="0"/>
              <a:t>Rp</a:t>
            </a:r>
            <a:r>
              <a:rPr lang="en-US" sz="2400" dirty="0" smtClean="0"/>
              <a:t> 168.000.000  1%</a:t>
            </a:r>
            <a:r>
              <a:rPr lang="id-ID" sz="2400" dirty="0" smtClean="0"/>
              <a:t> </a:t>
            </a:r>
            <a:r>
              <a:rPr lang="en-US" sz="2400" dirty="0" err="1" smtClean="0"/>
              <a:t>Jatuh</a:t>
            </a:r>
            <a:r>
              <a:rPr lang="en-US" sz="2400" dirty="0" smtClean="0"/>
              <a:t> tempo 1- 30 </a:t>
            </a:r>
            <a:r>
              <a:rPr lang="en-US" sz="2400" dirty="0" err="1" smtClean="0"/>
              <a:t>hari</a:t>
            </a:r>
            <a:r>
              <a:rPr lang="en-US" sz="2400" dirty="0" smtClean="0"/>
              <a:t>  </a:t>
            </a:r>
            <a:r>
              <a:rPr lang="en-US" sz="2400" dirty="0" err="1" smtClean="0"/>
              <a:t>Rp</a:t>
            </a:r>
            <a:r>
              <a:rPr lang="en-US" sz="2400" dirty="0" smtClean="0"/>
              <a:t> 45.000.000  2%</a:t>
            </a:r>
            <a:r>
              <a:rPr lang="id-ID" sz="2400" dirty="0" smtClean="0"/>
              <a:t> </a:t>
            </a:r>
            <a:r>
              <a:rPr lang="en-US" sz="2400" dirty="0" err="1" smtClean="0"/>
              <a:t>Jatuh</a:t>
            </a:r>
            <a:r>
              <a:rPr lang="en-US" sz="2400" dirty="0" smtClean="0"/>
              <a:t> tempo 31-60 </a:t>
            </a:r>
            <a:r>
              <a:rPr lang="en-US" sz="2400" dirty="0" err="1" smtClean="0"/>
              <a:t>hari</a:t>
            </a:r>
            <a:r>
              <a:rPr lang="en-US" sz="2400" dirty="0" smtClean="0"/>
              <a:t>  </a:t>
            </a:r>
            <a:r>
              <a:rPr lang="en-US" sz="2400" dirty="0" err="1" smtClean="0"/>
              <a:t>Rp</a:t>
            </a:r>
            <a:r>
              <a:rPr lang="en-US" sz="2400" dirty="0" smtClean="0"/>
              <a:t> 33.000.000  3%</a:t>
            </a:r>
            <a:r>
              <a:rPr lang="id-ID" sz="2400" dirty="0" smtClean="0"/>
              <a:t> </a:t>
            </a:r>
            <a:r>
              <a:rPr lang="en-US" sz="2400" dirty="0" err="1" smtClean="0"/>
              <a:t>Jatuh</a:t>
            </a:r>
            <a:r>
              <a:rPr lang="en-US" sz="2400" dirty="0" smtClean="0"/>
              <a:t> tempo 61-90 </a:t>
            </a:r>
            <a:r>
              <a:rPr lang="en-US" sz="2400" dirty="0" err="1" smtClean="0"/>
              <a:t>hari</a:t>
            </a:r>
            <a:r>
              <a:rPr lang="en-US" sz="2400" dirty="0" smtClean="0"/>
              <a:t>  </a:t>
            </a:r>
            <a:r>
              <a:rPr lang="en-US" sz="2400" dirty="0" err="1" smtClean="0"/>
              <a:t>Rp</a:t>
            </a:r>
            <a:r>
              <a:rPr lang="en-US" sz="2400" dirty="0" smtClean="0"/>
              <a:t> 39.000.000  5%</a:t>
            </a:r>
            <a:r>
              <a:rPr lang="id-ID" sz="2400" dirty="0" smtClean="0"/>
              <a:t> </a:t>
            </a:r>
            <a:r>
              <a:rPr lang="en-US" sz="2400" dirty="0" err="1" smtClean="0"/>
              <a:t>Jatuh</a:t>
            </a:r>
            <a:r>
              <a:rPr lang="en-US" sz="2400" dirty="0" smtClean="0"/>
              <a:t> tempo &gt; 90 </a:t>
            </a:r>
            <a:r>
              <a:rPr lang="en-US" sz="2400" dirty="0" err="1" smtClean="0"/>
              <a:t>hari</a:t>
            </a:r>
            <a:r>
              <a:rPr lang="en-US" sz="2400" dirty="0" smtClean="0"/>
              <a:t>  </a:t>
            </a:r>
            <a:r>
              <a:rPr lang="en-US" sz="2400" dirty="0" err="1" smtClean="0"/>
              <a:t>Rp</a:t>
            </a:r>
            <a:r>
              <a:rPr lang="en-US" sz="2400" dirty="0" smtClean="0"/>
              <a:t> 15.000.000  10%</a:t>
            </a:r>
            <a:r>
              <a:rPr lang="id-ID" dirty="0" smtClean="0"/>
              <a:t> </a:t>
            </a:r>
            <a:r>
              <a:rPr lang="en-US" sz="2400" dirty="0" err="1" smtClean="0"/>
              <a:t>Sebelum</a:t>
            </a:r>
            <a:r>
              <a:rPr lang="en-US" sz="2400" dirty="0" smtClean="0"/>
              <a:t> </a:t>
            </a:r>
            <a:r>
              <a:rPr lang="en-US" sz="2400" dirty="0" err="1" smtClean="0"/>
              <a:t>penyesuaian</a:t>
            </a:r>
            <a:r>
              <a:rPr lang="en-US" sz="2400" dirty="0" smtClean="0"/>
              <a:t> </a:t>
            </a:r>
            <a:r>
              <a:rPr lang="en-US" sz="2400" dirty="0" err="1" smtClean="0"/>
              <a:t>rekening</a:t>
            </a:r>
            <a:r>
              <a:rPr lang="en-US" sz="2400" dirty="0" smtClean="0"/>
              <a:t> Cad </a:t>
            </a:r>
            <a:r>
              <a:rPr lang="en-US" sz="2400" dirty="0" err="1" smtClean="0"/>
              <a:t>angan</a:t>
            </a:r>
            <a:r>
              <a:rPr lang="en-US" sz="2400" dirty="0" smtClean="0"/>
              <a:t> </a:t>
            </a:r>
            <a:r>
              <a:rPr lang="en-US" sz="2400" dirty="0" err="1" smtClean="0"/>
              <a:t>Kerugian</a:t>
            </a:r>
            <a:r>
              <a:rPr lang="en-US" sz="2400" dirty="0" smtClean="0"/>
              <a:t> </a:t>
            </a:r>
            <a:r>
              <a:rPr lang="en-US" sz="2400" dirty="0" err="1" smtClean="0"/>
              <a:t>Piutang</a:t>
            </a:r>
            <a:r>
              <a:rPr lang="en-US" sz="2400" dirty="0" smtClean="0"/>
              <a:t> </a:t>
            </a:r>
            <a:r>
              <a:rPr lang="en-US" sz="2400" dirty="0" err="1" smtClean="0"/>
              <a:t>mempunyai</a:t>
            </a:r>
            <a:r>
              <a:rPr lang="en-US" sz="2400" dirty="0" smtClean="0"/>
              <a:t> </a:t>
            </a:r>
            <a:r>
              <a:rPr lang="en-US" sz="2400" dirty="0" err="1" smtClean="0"/>
              <a:t>saldo</a:t>
            </a:r>
            <a:r>
              <a:rPr lang="id-ID" sz="2400" dirty="0" smtClean="0"/>
              <a:t> </a:t>
            </a:r>
            <a:r>
              <a:rPr lang="en-US" sz="2400" dirty="0" err="1" smtClean="0"/>
              <a:t>kredit</a:t>
            </a:r>
            <a:r>
              <a:rPr lang="en-US" sz="2400" dirty="0" smtClean="0"/>
              <a:t> </a:t>
            </a:r>
            <a:r>
              <a:rPr lang="en-US" sz="2400" dirty="0" err="1" smtClean="0"/>
              <a:t>sebesar</a:t>
            </a:r>
            <a:r>
              <a:rPr lang="en-US" sz="2400" dirty="0" smtClean="0"/>
              <a:t> </a:t>
            </a:r>
            <a:r>
              <a:rPr lang="en-US" sz="2400" dirty="0" err="1" smtClean="0"/>
              <a:t>Rp</a:t>
            </a:r>
            <a:r>
              <a:rPr lang="en-US" sz="2400" dirty="0" smtClean="0"/>
              <a:t> 1.300.000</a:t>
            </a:r>
            <a:r>
              <a:rPr lang="id-ID" sz="2400" dirty="0" smtClean="0"/>
              <a:t> </a:t>
            </a:r>
            <a:r>
              <a:rPr lang="en-US" sz="2400" dirty="0" err="1" smtClean="0"/>
              <a:t>Diminta</a:t>
            </a:r>
            <a:r>
              <a:rPr lang="en-US" sz="2400" dirty="0" smtClean="0"/>
              <a:t> :1)  </a:t>
            </a:r>
            <a:r>
              <a:rPr lang="en-US" sz="2400" dirty="0" err="1" smtClean="0"/>
              <a:t>Hitunglah</a:t>
            </a:r>
            <a:r>
              <a:rPr lang="en-US" sz="2400" dirty="0" smtClean="0"/>
              <a:t> </a:t>
            </a:r>
            <a:r>
              <a:rPr lang="en-US" sz="2400" dirty="0" err="1" smtClean="0"/>
              <a:t>jumlah</a:t>
            </a:r>
            <a:r>
              <a:rPr lang="en-US" sz="2400" dirty="0" smtClean="0"/>
              <a:t> </a:t>
            </a:r>
            <a:r>
              <a:rPr lang="en-US" sz="2400" dirty="0" err="1" smtClean="0"/>
              <a:t>piutang</a:t>
            </a:r>
            <a:r>
              <a:rPr lang="en-US" sz="2400" dirty="0" smtClean="0"/>
              <a:t> </a:t>
            </a:r>
            <a:r>
              <a:rPr lang="en-US" sz="2400" dirty="0" err="1" smtClean="0"/>
              <a:t>dagang</a:t>
            </a:r>
            <a:r>
              <a:rPr lang="en-US" sz="2400" dirty="0" smtClean="0"/>
              <a:t> yang </a:t>
            </a:r>
            <a:r>
              <a:rPr lang="en-US" sz="2400" dirty="0" err="1" smtClean="0"/>
              <a:t>kemungkinan</a:t>
            </a:r>
            <a:r>
              <a:rPr lang="en-US" sz="2400" dirty="0" smtClean="0"/>
              <a:t> </a:t>
            </a:r>
            <a:r>
              <a:rPr lang="en-US" sz="2400" dirty="0" err="1" smtClean="0"/>
              <a:t>tidak</a:t>
            </a:r>
            <a:r>
              <a:rPr lang="en-US" sz="2400" dirty="0" smtClean="0"/>
              <a:t> </a:t>
            </a:r>
            <a:r>
              <a:rPr lang="en-US" sz="2400" dirty="0" err="1" smtClean="0"/>
              <a:t>tertagih</a:t>
            </a:r>
            <a:r>
              <a:rPr lang="id-ID" sz="2400" smtClean="0"/>
              <a:t> 2) jurnal yang diperlukan untuk mencatat kerugian piutang</a:t>
            </a: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1188" y="1196975"/>
            <a:ext cx="8229600" cy="1143000"/>
          </a:xfrm>
        </p:spPr>
        <p:txBody>
          <a:bodyPr/>
          <a:lstStyle/>
          <a:p>
            <a:pPr marL="1117600" indent="-1117600" eaLnBrk="1" hangingPunct="1"/>
            <a:r>
              <a:rPr lang="en-US" sz="3000" b="1" smtClean="0"/>
              <a:t>Pengertian Wesel</a:t>
            </a:r>
          </a:p>
        </p:txBody>
      </p:sp>
      <p:sp>
        <p:nvSpPr>
          <p:cNvPr id="28675" name="Rectangle 3"/>
          <p:cNvSpPr>
            <a:spLocks noGrp="1" noChangeArrowheads="1"/>
          </p:cNvSpPr>
          <p:nvPr>
            <p:ph type="body" idx="1"/>
          </p:nvPr>
        </p:nvSpPr>
        <p:spPr>
          <a:xfrm>
            <a:off x="457200" y="2349500"/>
            <a:ext cx="8229600" cy="3776663"/>
          </a:xfrm>
        </p:spPr>
        <p:txBody>
          <a:bodyPr/>
          <a:lstStyle/>
          <a:p>
            <a:pPr marL="609600" indent="-609600" eaLnBrk="1" hangingPunct="1"/>
            <a:r>
              <a:rPr lang="en-US" sz="2400" smtClean="0"/>
              <a:t>Wesel adalah surat berharga yang berisi perintah dari penarik (pembuat surat) kepada wajib bayar utk membayar sejumlah uang tertentu yang disebut pada surat tsb atau orang lain yang ditunjuk</a:t>
            </a:r>
          </a:p>
          <a:p>
            <a:pPr marL="609600" indent="-609600" eaLnBrk="1" hangingPunct="1"/>
            <a:r>
              <a:rPr lang="en-US" sz="2400" smtClean="0"/>
              <a:t>Promes adalah surat janji utk membayar sejumlah uang pada tanggal tertentu</a:t>
            </a:r>
          </a:p>
        </p:txBody>
      </p:sp>
    </p:spTree>
  </p:cSld>
  <p:clrMapOvr>
    <a:masterClrMapping/>
  </p:clrMapOvr>
  <p:transition>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715962"/>
          </a:xfrm>
        </p:spPr>
        <p:txBody>
          <a:bodyPr>
            <a:normAutofit fontScale="90000"/>
          </a:bodyPr>
          <a:lstStyle/>
          <a:p>
            <a:pPr eaLnBrk="1" fontAlgn="auto" hangingPunct="1">
              <a:spcAft>
                <a:spcPts val="0"/>
              </a:spcAft>
              <a:defRPr/>
            </a:pPr>
            <a:r>
              <a:rPr lang="en-US" sz="4000" dirty="0" smtClean="0"/>
              <a:t>Wesel </a:t>
            </a:r>
            <a:r>
              <a:rPr lang="en-US" sz="4000" dirty="0" err="1" smtClean="0"/>
              <a:t>Tagih</a:t>
            </a:r>
            <a:r>
              <a:rPr lang="en-US" sz="4000" dirty="0" smtClean="0"/>
              <a:t/>
            </a:r>
            <a:br>
              <a:rPr lang="en-US" sz="4000" dirty="0" smtClean="0"/>
            </a:br>
            <a:endParaRPr lang="en-US" sz="4000" dirty="0" smtClean="0"/>
          </a:p>
        </p:txBody>
      </p:sp>
      <p:sp>
        <p:nvSpPr>
          <p:cNvPr id="27651" name="Rectangle 3"/>
          <p:cNvSpPr>
            <a:spLocks noGrp="1" noChangeArrowheads="1"/>
          </p:cNvSpPr>
          <p:nvPr>
            <p:ph idx="1"/>
          </p:nvPr>
        </p:nvSpPr>
        <p:spPr>
          <a:xfrm>
            <a:off x="457200" y="1066800"/>
            <a:ext cx="8229600" cy="5059363"/>
          </a:xfrm>
        </p:spPr>
        <p:txBody>
          <a:bodyPr/>
          <a:lstStyle/>
          <a:p>
            <a:pPr marL="365125" indent="-365125" algn="just" eaLnBrk="1" hangingPunct="1">
              <a:buFontTx/>
              <a:buNone/>
            </a:pPr>
            <a:r>
              <a:rPr lang="en-US" sz="2800" smtClean="0"/>
              <a:t>Wesel adalah janji tertulis untuk membayar sejumlah uang setelah jangka waktu tertentu. </a:t>
            </a:r>
          </a:p>
          <a:p>
            <a:pPr marL="365125" indent="-365125" eaLnBrk="1" hangingPunct="1">
              <a:buFontTx/>
              <a:buNone/>
            </a:pPr>
            <a:endParaRPr lang="en-US" sz="2800" smtClean="0"/>
          </a:p>
          <a:p>
            <a:pPr marL="365125" indent="-365125" eaLnBrk="1" hangingPunct="1">
              <a:buFontTx/>
              <a:buNone/>
            </a:pPr>
            <a:r>
              <a:rPr lang="en-US" sz="2800" smtClean="0"/>
              <a:t>Karakteristik Wesel</a:t>
            </a:r>
          </a:p>
          <a:p>
            <a:pPr marL="365125" indent="-365125" eaLnBrk="1" hangingPunct="1">
              <a:buFontTx/>
              <a:buNone/>
            </a:pPr>
            <a:r>
              <a:rPr lang="en-US" sz="2800" smtClean="0"/>
              <a:t>1. Tanggal jatuh tempo (due date / maturity date)</a:t>
            </a:r>
          </a:p>
          <a:p>
            <a:pPr marL="365125" indent="-365125" algn="just" eaLnBrk="1" hangingPunct="1">
              <a:buFontTx/>
              <a:buNone/>
            </a:pPr>
            <a:r>
              <a:rPr lang="en-US" sz="2800" smtClean="0"/>
              <a:t>    Yaitu tanggal suatu wesel harus dibayar.    Periode waktu antara tanggal penerbitan dan tanggal  jatuh tempo dapat dinyatakan dalam hari atau bulan.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dissolve">
                                      <p:cBhvr>
                                        <p:cTn id="7" dur="5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dissolve">
                                      <p:cBhvr>
                                        <p:cTn id="12" dur="5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dissolve">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dissolve">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dissolve">
                                      <p:cBhvr>
                                        <p:cTn id="27"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3760" y="152136"/>
            <a:ext cx="7776482" cy="686593"/>
          </a:xfrm>
        </p:spPr>
        <p:txBody>
          <a:bodyPr>
            <a:normAutofit fontScale="90000"/>
          </a:bodyPr>
          <a:lstStyle/>
          <a:p>
            <a:pPr eaLnBrk="1" hangingPunct="1">
              <a:defRPr/>
            </a:pPr>
            <a:r>
              <a:rPr lang="id-ID" sz="4000" dirty="0"/>
              <a:t>Akuntansi Notes Receivable</a:t>
            </a:r>
          </a:p>
        </p:txBody>
      </p:sp>
      <p:sp>
        <p:nvSpPr>
          <p:cNvPr id="7171" name="Rectangle 3"/>
          <p:cNvSpPr>
            <a:spLocks noChangeArrowheads="1"/>
          </p:cNvSpPr>
          <p:nvPr/>
        </p:nvSpPr>
        <p:spPr bwMode="auto">
          <a:xfrm>
            <a:off x="762001" y="2592917"/>
            <a:ext cx="7771946" cy="3884083"/>
          </a:xfrm>
          <a:prstGeom prst="rect">
            <a:avLst/>
          </a:prstGeom>
          <a:noFill/>
          <a:ln w="9525">
            <a:noFill/>
            <a:miter lim="800000"/>
            <a:headEnd/>
            <a:tailEnd/>
          </a:ln>
        </p:spPr>
        <p:txBody>
          <a:bodyPr lIns="77808" tIns="38904" rIns="77808" bIns="38904" anchor="ctr"/>
          <a:lstStyle/>
          <a:p>
            <a:pPr defTabSz="777804"/>
            <a:endParaRPr lang="id-ID" sz="3700" dirty="0">
              <a:solidFill>
                <a:schemeClr val="tx2"/>
              </a:solidFill>
            </a:endParaRPr>
          </a:p>
        </p:txBody>
      </p:sp>
      <p:sp>
        <p:nvSpPr>
          <p:cNvPr id="35844" name="Rectangle 4"/>
          <p:cNvSpPr>
            <a:spLocks noChangeArrowheads="1"/>
          </p:cNvSpPr>
          <p:nvPr/>
        </p:nvSpPr>
        <p:spPr bwMode="auto">
          <a:xfrm>
            <a:off x="762000" y="1219729"/>
            <a:ext cx="7925027" cy="5409407"/>
          </a:xfrm>
          <a:prstGeom prst="rect">
            <a:avLst/>
          </a:prstGeom>
          <a:noFill/>
          <a:ln w="9525">
            <a:solidFill>
              <a:schemeClr val="tx1"/>
            </a:solidFill>
            <a:miter lim="800000"/>
            <a:headEnd/>
            <a:tailEnd/>
          </a:ln>
        </p:spPr>
        <p:txBody>
          <a:bodyPr lIns="77808" tIns="38904" rIns="77808" bIns="38904"/>
          <a:lstStyle/>
          <a:p>
            <a:pPr marL="388902" indent="-388902" defTabSz="777804">
              <a:buFontTx/>
              <a:buAutoNum type="arabicPeriod"/>
            </a:pPr>
            <a:r>
              <a:rPr lang="en-US" sz="2100" dirty="0" err="1"/>
              <a:t>Akuntansi</a:t>
            </a:r>
            <a:r>
              <a:rPr lang="en-US" sz="2100" dirty="0"/>
              <a:t> </a:t>
            </a:r>
            <a:r>
              <a:rPr lang="en-US" sz="2100" dirty="0" err="1"/>
              <a:t>saat</a:t>
            </a:r>
            <a:r>
              <a:rPr lang="en-US" sz="2100" dirty="0"/>
              <a:t> </a:t>
            </a:r>
            <a:r>
              <a:rPr lang="en-US" sz="2100" dirty="0" err="1"/>
              <a:t>timbul</a:t>
            </a:r>
            <a:r>
              <a:rPr lang="en-US" sz="2100" dirty="0"/>
              <a:t>/</a:t>
            </a:r>
            <a:r>
              <a:rPr lang="en-US" sz="2100" dirty="0" err="1"/>
              <a:t>menerima</a:t>
            </a:r>
            <a:r>
              <a:rPr lang="en-US" sz="2100" dirty="0"/>
              <a:t> </a:t>
            </a:r>
            <a:r>
              <a:rPr lang="en-US" sz="2100" dirty="0" err="1"/>
              <a:t>promes</a:t>
            </a:r>
            <a:r>
              <a:rPr lang="en-US" sz="2100" dirty="0"/>
              <a:t> </a:t>
            </a:r>
          </a:p>
          <a:p>
            <a:pPr marL="388902" indent="-388902" defTabSz="777804"/>
            <a:r>
              <a:rPr lang="en-US" sz="2100" dirty="0"/>
              <a:t>     </a:t>
            </a:r>
          </a:p>
          <a:p>
            <a:pPr marL="388902" indent="-388902" defTabSz="777804"/>
            <a:endParaRPr lang="en-US" sz="2100" dirty="0"/>
          </a:p>
          <a:p>
            <a:pPr marL="388902" indent="-388902" defTabSz="777804"/>
            <a:r>
              <a:rPr lang="en-US" sz="2100" dirty="0"/>
              <a:t>     </a:t>
            </a:r>
          </a:p>
          <a:p>
            <a:pPr marL="388902" indent="-388902" defTabSz="777804"/>
            <a:r>
              <a:rPr lang="en-US" sz="2100" dirty="0"/>
              <a:t>     </a:t>
            </a:r>
          </a:p>
          <a:p>
            <a:pPr marL="388902" indent="-388902" defTabSz="777804"/>
            <a:endParaRPr lang="en-US" sz="2100" dirty="0"/>
          </a:p>
          <a:p>
            <a:pPr marL="388902" indent="-388902" defTabSz="777804"/>
            <a:endParaRPr lang="en-US" sz="2100" dirty="0"/>
          </a:p>
          <a:p>
            <a:pPr marL="388902" indent="-388902" defTabSz="777804"/>
            <a:r>
              <a:rPr lang="en-US" sz="2100" dirty="0"/>
              <a:t>      </a:t>
            </a:r>
          </a:p>
        </p:txBody>
      </p:sp>
      <p:sp>
        <p:nvSpPr>
          <p:cNvPr id="7173" name="Text Box 5"/>
          <p:cNvSpPr txBox="1">
            <a:spLocks noChangeArrowheads="1"/>
          </p:cNvSpPr>
          <p:nvPr/>
        </p:nvSpPr>
        <p:spPr bwMode="auto">
          <a:xfrm>
            <a:off x="-386670" y="6899011"/>
            <a:ext cx="358685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a. </a:t>
            </a:r>
            <a:r>
              <a:rPr lang="en-US" sz="2100" dirty="0" err="1"/>
              <a:t>Karena</a:t>
            </a:r>
            <a:r>
              <a:rPr lang="en-US" sz="2100" dirty="0"/>
              <a:t> </a:t>
            </a:r>
            <a:r>
              <a:rPr lang="en-US" sz="2100" dirty="0" err="1"/>
              <a:t>menjual</a:t>
            </a:r>
            <a:r>
              <a:rPr lang="en-US" sz="2100" dirty="0"/>
              <a:t> </a:t>
            </a:r>
            <a:r>
              <a:rPr lang="en-US" sz="2100" dirty="0" err="1"/>
              <a:t>barang</a:t>
            </a:r>
            <a:r>
              <a:rPr lang="en-US" sz="2100" dirty="0"/>
              <a:t> / </a:t>
            </a:r>
            <a:r>
              <a:rPr lang="en-US" sz="2100" dirty="0" err="1"/>
              <a:t>jasa</a:t>
            </a:r>
            <a:endParaRPr lang="en-US" sz="2100" dirty="0"/>
          </a:p>
        </p:txBody>
      </p:sp>
      <p:sp>
        <p:nvSpPr>
          <p:cNvPr id="35846" name="Text Box 6"/>
          <p:cNvSpPr txBox="1">
            <a:spLocks noChangeArrowheads="1"/>
          </p:cNvSpPr>
          <p:nvPr/>
        </p:nvSpPr>
        <p:spPr bwMode="auto">
          <a:xfrm>
            <a:off x="1079500" y="1752865"/>
            <a:ext cx="358685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a. </a:t>
            </a:r>
            <a:r>
              <a:rPr lang="en-US" sz="2100" dirty="0" err="1"/>
              <a:t>Karena</a:t>
            </a:r>
            <a:r>
              <a:rPr lang="en-US" sz="2100" dirty="0"/>
              <a:t> </a:t>
            </a:r>
            <a:r>
              <a:rPr lang="en-US" sz="2100" dirty="0" err="1"/>
              <a:t>menjual</a:t>
            </a:r>
            <a:r>
              <a:rPr lang="en-US" sz="2100" dirty="0"/>
              <a:t> </a:t>
            </a:r>
            <a:r>
              <a:rPr lang="en-US" sz="2100" dirty="0" err="1"/>
              <a:t>barang</a:t>
            </a:r>
            <a:r>
              <a:rPr lang="en-US" sz="2100" dirty="0"/>
              <a:t> / </a:t>
            </a:r>
            <a:r>
              <a:rPr lang="en-US" sz="2100" dirty="0" err="1"/>
              <a:t>jasa</a:t>
            </a:r>
            <a:endParaRPr lang="en-US" sz="2100" dirty="0"/>
          </a:p>
        </p:txBody>
      </p:sp>
      <p:sp>
        <p:nvSpPr>
          <p:cNvPr id="35847" name="Text Box 7"/>
          <p:cNvSpPr txBox="1">
            <a:spLocks noChangeArrowheads="1"/>
          </p:cNvSpPr>
          <p:nvPr/>
        </p:nvSpPr>
        <p:spPr bwMode="auto">
          <a:xfrm>
            <a:off x="1023938" y="2209271"/>
            <a:ext cx="521467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b. </a:t>
            </a:r>
            <a:r>
              <a:rPr lang="en-US" sz="2100" dirty="0" err="1"/>
              <a:t>Karena</a:t>
            </a:r>
            <a:r>
              <a:rPr lang="en-US" sz="2100" dirty="0"/>
              <a:t> </a:t>
            </a:r>
            <a:r>
              <a:rPr lang="en-US" sz="2100" dirty="0" err="1"/>
              <a:t>ada</a:t>
            </a:r>
            <a:r>
              <a:rPr lang="en-US" sz="2100" dirty="0"/>
              <a:t> </a:t>
            </a:r>
            <a:r>
              <a:rPr lang="en-US" sz="2100" dirty="0" err="1"/>
              <a:t>piutang</a:t>
            </a:r>
            <a:r>
              <a:rPr lang="en-US" sz="2100" dirty="0"/>
              <a:t> </a:t>
            </a:r>
            <a:r>
              <a:rPr lang="en-US" sz="2100" dirty="0" err="1"/>
              <a:t>usaha</a:t>
            </a:r>
            <a:r>
              <a:rPr lang="en-US" sz="2100" dirty="0"/>
              <a:t> yang </a:t>
            </a:r>
            <a:r>
              <a:rPr lang="en-US" sz="2100" dirty="0" err="1"/>
              <a:t>jatuh</a:t>
            </a:r>
            <a:r>
              <a:rPr lang="en-US" sz="2100" dirty="0"/>
              <a:t> tempo</a:t>
            </a:r>
          </a:p>
        </p:txBody>
      </p:sp>
      <p:sp>
        <p:nvSpPr>
          <p:cNvPr id="35848" name="Text Box 8"/>
          <p:cNvSpPr txBox="1">
            <a:spLocks noChangeArrowheads="1"/>
          </p:cNvSpPr>
          <p:nvPr/>
        </p:nvSpPr>
        <p:spPr bwMode="auto">
          <a:xfrm>
            <a:off x="1091974" y="3505729"/>
            <a:ext cx="253329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a. </a:t>
            </a:r>
            <a:r>
              <a:rPr lang="en-US" sz="2100" dirty="0" err="1"/>
              <a:t>Debitur</a:t>
            </a:r>
            <a:r>
              <a:rPr lang="en-US" sz="2100" dirty="0"/>
              <a:t> </a:t>
            </a:r>
            <a:r>
              <a:rPr lang="en-US" sz="2100" dirty="0" err="1"/>
              <a:t>membayar</a:t>
            </a:r>
            <a:r>
              <a:rPr lang="en-US" sz="2100" dirty="0"/>
              <a:t> </a:t>
            </a:r>
          </a:p>
        </p:txBody>
      </p:sp>
      <p:sp>
        <p:nvSpPr>
          <p:cNvPr id="35849" name="Text Box 9"/>
          <p:cNvSpPr txBox="1">
            <a:spLocks noChangeArrowheads="1"/>
          </p:cNvSpPr>
          <p:nvPr/>
        </p:nvSpPr>
        <p:spPr bwMode="auto">
          <a:xfrm>
            <a:off x="1101045" y="3962136"/>
            <a:ext cx="315045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b. </a:t>
            </a:r>
            <a:r>
              <a:rPr lang="en-US" sz="2100" dirty="0" err="1"/>
              <a:t>Debitur</a:t>
            </a:r>
            <a:r>
              <a:rPr lang="en-US" sz="2100" dirty="0"/>
              <a:t> </a:t>
            </a:r>
            <a:r>
              <a:rPr lang="en-US" sz="2100" dirty="0" err="1"/>
              <a:t>tidak</a:t>
            </a:r>
            <a:r>
              <a:rPr lang="en-US" sz="2100" dirty="0"/>
              <a:t> </a:t>
            </a:r>
            <a:r>
              <a:rPr lang="en-US" sz="2100" dirty="0" err="1"/>
              <a:t>membayar</a:t>
            </a:r>
            <a:r>
              <a:rPr lang="en-US" sz="2100" dirty="0"/>
              <a:t> </a:t>
            </a:r>
          </a:p>
        </p:txBody>
      </p:sp>
      <p:sp>
        <p:nvSpPr>
          <p:cNvPr id="35850" name="Text Box 10"/>
          <p:cNvSpPr txBox="1">
            <a:spLocks noChangeArrowheads="1"/>
          </p:cNvSpPr>
          <p:nvPr/>
        </p:nvSpPr>
        <p:spPr bwMode="auto">
          <a:xfrm>
            <a:off x="1138464" y="5334000"/>
            <a:ext cx="257760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a. </a:t>
            </a:r>
            <a:r>
              <a:rPr lang="en-US" sz="2100" dirty="0" err="1"/>
              <a:t>Saat</a:t>
            </a:r>
            <a:r>
              <a:rPr lang="en-US" sz="2100" dirty="0"/>
              <a:t> </a:t>
            </a:r>
            <a:r>
              <a:rPr lang="en-US" sz="2100" dirty="0" err="1"/>
              <a:t>menjual</a:t>
            </a:r>
            <a:r>
              <a:rPr lang="en-US" sz="2100" dirty="0"/>
              <a:t> </a:t>
            </a:r>
            <a:r>
              <a:rPr lang="en-US" sz="2100" dirty="0" err="1"/>
              <a:t>wesel</a:t>
            </a:r>
            <a:r>
              <a:rPr lang="en-US" sz="2100" dirty="0"/>
              <a:t> </a:t>
            </a:r>
          </a:p>
        </p:txBody>
      </p:sp>
      <p:sp>
        <p:nvSpPr>
          <p:cNvPr id="35851" name="Text Box 11"/>
          <p:cNvSpPr txBox="1">
            <a:spLocks noChangeArrowheads="1"/>
          </p:cNvSpPr>
          <p:nvPr/>
        </p:nvSpPr>
        <p:spPr bwMode="auto">
          <a:xfrm>
            <a:off x="1088571" y="5791729"/>
            <a:ext cx="505815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b. </a:t>
            </a:r>
            <a:r>
              <a:rPr lang="en-US" sz="2100" dirty="0" err="1"/>
              <a:t>Saat</a:t>
            </a:r>
            <a:r>
              <a:rPr lang="en-US" sz="2100" dirty="0"/>
              <a:t> </a:t>
            </a:r>
            <a:r>
              <a:rPr lang="en-US" sz="2100" dirty="0" err="1"/>
              <a:t>jatuh</a:t>
            </a:r>
            <a:r>
              <a:rPr lang="en-US" sz="2100" dirty="0"/>
              <a:t> tempo </a:t>
            </a:r>
            <a:r>
              <a:rPr lang="en-US" sz="2100" dirty="0" err="1"/>
              <a:t>debitur</a:t>
            </a:r>
            <a:r>
              <a:rPr lang="en-US" sz="2100" dirty="0"/>
              <a:t> </a:t>
            </a:r>
            <a:r>
              <a:rPr lang="en-US" sz="2100" dirty="0" err="1"/>
              <a:t>tidak</a:t>
            </a:r>
            <a:r>
              <a:rPr lang="en-US" sz="2100" dirty="0"/>
              <a:t> </a:t>
            </a:r>
            <a:r>
              <a:rPr lang="en-US" sz="2100" dirty="0" err="1"/>
              <a:t>membayar</a:t>
            </a:r>
            <a:r>
              <a:rPr lang="en-US" sz="2100" dirty="0"/>
              <a:t> </a:t>
            </a:r>
          </a:p>
        </p:txBody>
      </p:sp>
      <p:sp>
        <p:nvSpPr>
          <p:cNvPr id="35852" name="Text Box 12"/>
          <p:cNvSpPr txBox="1">
            <a:spLocks noChangeArrowheads="1"/>
          </p:cNvSpPr>
          <p:nvPr/>
        </p:nvSpPr>
        <p:spPr bwMode="auto">
          <a:xfrm>
            <a:off x="757464" y="2921000"/>
            <a:ext cx="333165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 </a:t>
            </a:r>
            <a:r>
              <a:rPr lang="en-US" sz="2100" dirty="0" err="1"/>
              <a:t>Akuntansi</a:t>
            </a:r>
            <a:r>
              <a:rPr lang="en-US" sz="2100" dirty="0"/>
              <a:t> </a:t>
            </a:r>
            <a:r>
              <a:rPr lang="en-US" sz="2100" dirty="0" err="1"/>
              <a:t>saat</a:t>
            </a:r>
            <a:r>
              <a:rPr lang="en-US" sz="2100" dirty="0"/>
              <a:t> </a:t>
            </a:r>
            <a:r>
              <a:rPr lang="en-US" sz="2100" dirty="0" err="1"/>
              <a:t>jatuh</a:t>
            </a:r>
            <a:r>
              <a:rPr lang="en-US" sz="2100" dirty="0"/>
              <a:t> temp </a:t>
            </a:r>
          </a:p>
        </p:txBody>
      </p:sp>
      <p:sp>
        <p:nvSpPr>
          <p:cNvPr id="35853" name="Text Box 13"/>
          <p:cNvSpPr txBox="1">
            <a:spLocks noChangeArrowheads="1"/>
          </p:cNvSpPr>
          <p:nvPr/>
        </p:nvSpPr>
        <p:spPr bwMode="auto">
          <a:xfrm>
            <a:off x="777875" y="4826000"/>
            <a:ext cx="319610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3. </a:t>
            </a:r>
            <a:r>
              <a:rPr lang="en-US" sz="2100" dirty="0" err="1"/>
              <a:t>Akuntansi</a:t>
            </a:r>
            <a:r>
              <a:rPr lang="en-US" sz="2100" dirty="0"/>
              <a:t> </a:t>
            </a:r>
            <a:r>
              <a:rPr lang="en-US" sz="2100" dirty="0" err="1"/>
              <a:t>menjual</a:t>
            </a:r>
            <a:r>
              <a:rPr lang="en-US" sz="2100" dirty="0"/>
              <a:t> </a:t>
            </a:r>
            <a:r>
              <a:rPr lang="en-US" sz="2100" dirty="0" err="1"/>
              <a:t>wesel</a:t>
            </a:r>
            <a:r>
              <a:rPr lang="en-US" sz="21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4">
                                            <p:bg/>
                                          </p:spTgt>
                                        </p:tgtEl>
                                        <p:attrNameLst>
                                          <p:attrName>style.visibility</p:attrName>
                                        </p:attrNameLst>
                                      </p:cBhvr>
                                      <p:to>
                                        <p:strVal val="visible"/>
                                      </p:to>
                                    </p:set>
                                    <p:animEffect transition="in" filter="wipe(left)">
                                      <p:cBhvr>
                                        <p:cTn id="7" dur="500"/>
                                        <p:tgtEl>
                                          <p:spTgt spid="35844">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5844">
                                            <p:txEl>
                                              <p:pRg st="0" end="0"/>
                                            </p:txEl>
                                          </p:spTgt>
                                        </p:tgtEl>
                                        <p:attrNameLst>
                                          <p:attrName>style.visibility</p:attrName>
                                        </p:attrNameLst>
                                      </p:cBhvr>
                                      <p:to>
                                        <p:strVal val="visible"/>
                                      </p:to>
                                    </p:set>
                                    <p:animEffect transition="in" filter="wipe(left)">
                                      <p:cBhvr>
                                        <p:cTn id="10" dur="500"/>
                                        <p:tgtEl>
                                          <p:spTgt spid="35844">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5844">
                                            <p:txEl>
                                              <p:pRg st="1" end="1"/>
                                            </p:txEl>
                                          </p:spTgt>
                                        </p:tgtEl>
                                        <p:attrNameLst>
                                          <p:attrName>style.visibility</p:attrName>
                                        </p:attrNameLst>
                                      </p:cBhvr>
                                      <p:to>
                                        <p:strVal val="visible"/>
                                      </p:to>
                                    </p:set>
                                    <p:animEffect transition="in" filter="wipe(left)">
                                      <p:cBhvr>
                                        <p:cTn id="13" dur="500"/>
                                        <p:tgtEl>
                                          <p:spTgt spid="35844">
                                            <p:txEl>
                                              <p:pRg st="1" end="1"/>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5844">
                                            <p:txEl>
                                              <p:pRg st="3" end="3"/>
                                            </p:txEl>
                                          </p:spTgt>
                                        </p:tgtEl>
                                        <p:attrNameLst>
                                          <p:attrName>style.visibility</p:attrName>
                                        </p:attrNameLst>
                                      </p:cBhvr>
                                      <p:to>
                                        <p:strVal val="visible"/>
                                      </p:to>
                                    </p:set>
                                    <p:animEffect transition="in" filter="wipe(left)">
                                      <p:cBhvr>
                                        <p:cTn id="16" dur="500"/>
                                        <p:tgtEl>
                                          <p:spTgt spid="35844">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5844">
                                            <p:txEl>
                                              <p:pRg st="4" end="4"/>
                                            </p:txEl>
                                          </p:spTgt>
                                        </p:tgtEl>
                                        <p:attrNameLst>
                                          <p:attrName>style.visibility</p:attrName>
                                        </p:attrNameLst>
                                      </p:cBhvr>
                                      <p:to>
                                        <p:strVal val="visible"/>
                                      </p:to>
                                    </p:set>
                                    <p:animEffect transition="in" filter="wipe(left)">
                                      <p:cBhvr>
                                        <p:cTn id="19" dur="500"/>
                                        <p:tgtEl>
                                          <p:spTgt spid="35844">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5844">
                                            <p:txEl>
                                              <p:pRg st="7" end="7"/>
                                            </p:txEl>
                                          </p:spTgt>
                                        </p:tgtEl>
                                        <p:attrNameLst>
                                          <p:attrName>style.visibility</p:attrName>
                                        </p:attrNameLst>
                                      </p:cBhvr>
                                      <p:to>
                                        <p:strVal val="visible"/>
                                      </p:to>
                                    </p:set>
                                    <p:animEffect transition="in" filter="wipe(left)">
                                      <p:cBhvr>
                                        <p:cTn id="22" dur="500"/>
                                        <p:tgtEl>
                                          <p:spTgt spid="3584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5852"/>
                                        </p:tgtEl>
                                        <p:attrNameLst>
                                          <p:attrName>style.visibility</p:attrName>
                                        </p:attrNameLst>
                                      </p:cBhvr>
                                      <p:to>
                                        <p:strVal val="visible"/>
                                      </p:to>
                                    </p:set>
                                    <p:animEffect transition="in" filter="wipe(left)">
                                      <p:cBhvr>
                                        <p:cTn id="27" dur="2000"/>
                                        <p:tgtEl>
                                          <p:spTgt spid="3585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5853"/>
                                        </p:tgtEl>
                                        <p:attrNameLst>
                                          <p:attrName>style.visibility</p:attrName>
                                        </p:attrNameLst>
                                      </p:cBhvr>
                                      <p:to>
                                        <p:strVal val="visible"/>
                                      </p:to>
                                    </p:set>
                                    <p:animEffect transition="in" filter="wipe(left)">
                                      <p:cBhvr>
                                        <p:cTn id="32" dur="2000"/>
                                        <p:tgtEl>
                                          <p:spTgt spid="3585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5846"/>
                                        </p:tgtEl>
                                        <p:attrNameLst>
                                          <p:attrName>style.visibility</p:attrName>
                                        </p:attrNameLst>
                                      </p:cBhvr>
                                      <p:to>
                                        <p:strVal val="visible"/>
                                      </p:to>
                                    </p:set>
                                    <p:animEffect transition="in" filter="wipe(left)">
                                      <p:cBhvr>
                                        <p:cTn id="37" dur="2000"/>
                                        <p:tgtEl>
                                          <p:spTgt spid="3584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5847"/>
                                        </p:tgtEl>
                                        <p:attrNameLst>
                                          <p:attrName>style.visibility</p:attrName>
                                        </p:attrNameLst>
                                      </p:cBhvr>
                                      <p:to>
                                        <p:strVal val="visible"/>
                                      </p:to>
                                    </p:set>
                                    <p:animEffect transition="in" filter="wipe(left)">
                                      <p:cBhvr>
                                        <p:cTn id="42" dur="2000"/>
                                        <p:tgtEl>
                                          <p:spTgt spid="3584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5848"/>
                                        </p:tgtEl>
                                        <p:attrNameLst>
                                          <p:attrName>style.visibility</p:attrName>
                                        </p:attrNameLst>
                                      </p:cBhvr>
                                      <p:to>
                                        <p:strVal val="visible"/>
                                      </p:to>
                                    </p:set>
                                    <p:animEffect transition="in" filter="wipe(left)">
                                      <p:cBhvr>
                                        <p:cTn id="47" dur="2000"/>
                                        <p:tgtEl>
                                          <p:spTgt spid="3584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5849"/>
                                        </p:tgtEl>
                                        <p:attrNameLst>
                                          <p:attrName>style.visibility</p:attrName>
                                        </p:attrNameLst>
                                      </p:cBhvr>
                                      <p:to>
                                        <p:strVal val="visible"/>
                                      </p:to>
                                    </p:set>
                                    <p:animEffect transition="in" filter="wipe(left)">
                                      <p:cBhvr>
                                        <p:cTn id="52" dur="2000"/>
                                        <p:tgtEl>
                                          <p:spTgt spid="3584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5850"/>
                                        </p:tgtEl>
                                        <p:attrNameLst>
                                          <p:attrName>style.visibility</p:attrName>
                                        </p:attrNameLst>
                                      </p:cBhvr>
                                      <p:to>
                                        <p:strVal val="visible"/>
                                      </p:to>
                                    </p:set>
                                    <p:animEffect transition="in" filter="wipe(left)">
                                      <p:cBhvr>
                                        <p:cTn id="57" dur="2000"/>
                                        <p:tgtEl>
                                          <p:spTgt spid="3585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5851"/>
                                        </p:tgtEl>
                                        <p:attrNameLst>
                                          <p:attrName>style.visibility</p:attrName>
                                        </p:attrNameLst>
                                      </p:cBhvr>
                                      <p:to>
                                        <p:strVal val="visible"/>
                                      </p:to>
                                    </p:set>
                                    <p:animEffect transition="in" filter="wipe(left)">
                                      <p:cBhvr>
                                        <p:cTn id="62" dur="20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allAtOnce" animBg="1"/>
      <p:bldP spid="35846" grpId="0"/>
      <p:bldP spid="35847" grpId="0"/>
      <p:bldP spid="35848" grpId="0"/>
      <p:bldP spid="35849" grpId="0"/>
      <p:bldP spid="35850" grpId="0"/>
      <p:bldP spid="35851" grpId="0"/>
      <p:bldP spid="35852" grpId="0"/>
      <p:bldP spid="3585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917575"/>
            <a:ext cx="8229600" cy="1143000"/>
          </a:xfrm>
        </p:spPr>
        <p:txBody>
          <a:bodyPr/>
          <a:lstStyle/>
          <a:p>
            <a:pPr eaLnBrk="1" hangingPunct="1"/>
            <a:r>
              <a:rPr lang="en-US" sz="4000" smtClean="0"/>
              <a:t>Perbedaan Wesel dengan Promes </a:t>
            </a:r>
          </a:p>
        </p:txBody>
      </p:sp>
      <p:sp>
        <p:nvSpPr>
          <p:cNvPr id="29699" name="Rectangle 3"/>
          <p:cNvSpPr>
            <a:spLocks noGrp="1" noChangeArrowheads="1"/>
          </p:cNvSpPr>
          <p:nvPr>
            <p:ph type="body" idx="1"/>
          </p:nvPr>
        </p:nvSpPr>
        <p:spPr>
          <a:xfrm>
            <a:off x="457200" y="2071688"/>
            <a:ext cx="8229600" cy="4525962"/>
          </a:xfrm>
        </p:spPr>
        <p:txBody>
          <a:bodyPr/>
          <a:lstStyle/>
          <a:p>
            <a:pPr marL="609600" indent="-609600" eaLnBrk="1" hangingPunct="1">
              <a:lnSpc>
                <a:spcPct val="90000"/>
              </a:lnSpc>
              <a:buFontTx/>
              <a:buNone/>
            </a:pPr>
            <a:r>
              <a:rPr lang="en-US" sz="2400" smtClean="0"/>
              <a:t>WESEL</a:t>
            </a:r>
          </a:p>
          <a:p>
            <a:pPr marL="609600" indent="-609600" eaLnBrk="1" hangingPunct="1">
              <a:lnSpc>
                <a:spcPct val="90000"/>
              </a:lnSpc>
            </a:pPr>
            <a:r>
              <a:rPr lang="en-US" sz="2400" smtClean="0"/>
              <a:t>Wesel adalah surat perintah utk membayar</a:t>
            </a:r>
          </a:p>
          <a:p>
            <a:pPr marL="609600" indent="-609600" eaLnBrk="1" hangingPunct="1">
              <a:lnSpc>
                <a:spcPct val="90000"/>
              </a:lnSpc>
            </a:pPr>
            <a:r>
              <a:rPr lang="en-US" sz="2400" smtClean="0"/>
              <a:t>Penarik &amp; yang berkepentingan terdiri atas 2 pihak</a:t>
            </a:r>
          </a:p>
          <a:p>
            <a:pPr marL="609600" indent="-609600" eaLnBrk="1" hangingPunct="1">
              <a:lnSpc>
                <a:spcPct val="90000"/>
              </a:lnSpc>
            </a:pPr>
            <a:r>
              <a:rPr lang="en-US" sz="2400" smtClean="0"/>
              <a:t>Yang membuat adalah pihak yang punya piutang</a:t>
            </a:r>
          </a:p>
          <a:p>
            <a:pPr marL="609600" indent="-609600" eaLnBrk="1" hangingPunct="1">
              <a:lnSpc>
                <a:spcPct val="90000"/>
              </a:lnSpc>
            </a:pPr>
            <a:r>
              <a:rPr lang="en-US" sz="2400" smtClean="0"/>
              <a:t>Memerlukan akseptasi</a:t>
            </a:r>
          </a:p>
          <a:p>
            <a:pPr marL="609600" indent="-609600" eaLnBrk="1" hangingPunct="1">
              <a:lnSpc>
                <a:spcPct val="90000"/>
              </a:lnSpc>
              <a:buFontTx/>
              <a:buNone/>
            </a:pPr>
            <a:endParaRPr lang="en-US" sz="2400" smtClean="0"/>
          </a:p>
          <a:p>
            <a:pPr marL="609600" indent="-609600" eaLnBrk="1" hangingPunct="1">
              <a:lnSpc>
                <a:spcPct val="90000"/>
              </a:lnSpc>
              <a:buFontTx/>
              <a:buNone/>
            </a:pPr>
            <a:r>
              <a:rPr lang="en-US" sz="2400" smtClean="0"/>
              <a:t>PROMES</a:t>
            </a:r>
          </a:p>
          <a:p>
            <a:pPr marL="609600" indent="-609600" eaLnBrk="1" hangingPunct="1">
              <a:lnSpc>
                <a:spcPct val="90000"/>
              </a:lnSpc>
            </a:pPr>
            <a:r>
              <a:rPr lang="en-US" sz="2400" smtClean="0"/>
              <a:t>Promes adalah surat janji utk membayar </a:t>
            </a:r>
          </a:p>
          <a:p>
            <a:pPr marL="609600" indent="-609600" eaLnBrk="1" hangingPunct="1">
              <a:lnSpc>
                <a:spcPct val="90000"/>
              </a:lnSpc>
            </a:pPr>
            <a:r>
              <a:rPr lang="en-US" sz="2400" smtClean="0"/>
              <a:t>Penarik &amp; yang berkepentingan terdiri atas 1 pihak</a:t>
            </a:r>
          </a:p>
          <a:p>
            <a:pPr marL="609600" indent="-609600" eaLnBrk="1" hangingPunct="1">
              <a:lnSpc>
                <a:spcPct val="90000"/>
              </a:lnSpc>
            </a:pPr>
            <a:r>
              <a:rPr lang="en-US" sz="2400" smtClean="0"/>
              <a:t>Yang membuat adalah pihak yang punya utang</a:t>
            </a:r>
          </a:p>
          <a:p>
            <a:pPr marL="609600" indent="-609600" eaLnBrk="1" hangingPunct="1">
              <a:lnSpc>
                <a:spcPct val="90000"/>
              </a:lnSpc>
            </a:pPr>
            <a:r>
              <a:rPr lang="en-US" sz="2400" smtClean="0"/>
              <a:t>Tidak memerlukan akseptasi </a:t>
            </a:r>
          </a:p>
          <a:p>
            <a:pPr marL="609600" indent="-609600" eaLnBrk="1" hangingPunct="1">
              <a:lnSpc>
                <a:spcPct val="90000"/>
              </a:lnSpc>
            </a:pPr>
            <a:endParaRPr lang="en-US" sz="2400" smtClean="0"/>
          </a:p>
        </p:txBody>
      </p:sp>
    </p:spTree>
  </p:cSld>
  <p:clrMapOvr>
    <a:masterClrMapping/>
  </p:clrMapOvr>
  <p:transition>
    <p:pull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850900"/>
            <a:ext cx="8229600" cy="1143000"/>
          </a:xfrm>
        </p:spPr>
        <p:txBody>
          <a:bodyPr/>
          <a:lstStyle/>
          <a:p>
            <a:pPr eaLnBrk="1" hangingPunct="1"/>
            <a:r>
              <a:rPr lang="en-US" sz="3500" smtClean="0"/>
              <a:t>Wesel ada 2 macam :</a:t>
            </a:r>
          </a:p>
        </p:txBody>
      </p:sp>
      <p:sp>
        <p:nvSpPr>
          <p:cNvPr id="30723" name="Rectangle 3"/>
          <p:cNvSpPr>
            <a:spLocks noGrp="1" noChangeArrowheads="1"/>
          </p:cNvSpPr>
          <p:nvPr>
            <p:ph type="body" idx="1"/>
          </p:nvPr>
        </p:nvSpPr>
        <p:spPr>
          <a:xfrm>
            <a:off x="468313" y="2205038"/>
            <a:ext cx="8229600" cy="1512887"/>
          </a:xfrm>
        </p:spPr>
        <p:txBody>
          <a:bodyPr/>
          <a:lstStyle/>
          <a:p>
            <a:pPr marL="990600" lvl="1" indent="-533400" eaLnBrk="1" hangingPunct="1"/>
            <a:r>
              <a:rPr lang="en-US" sz="2400" smtClean="0"/>
              <a:t>Dapat dipindahtangankan</a:t>
            </a:r>
          </a:p>
          <a:p>
            <a:pPr marL="990600" lvl="1" indent="-533400" eaLnBrk="1" hangingPunct="1"/>
            <a:r>
              <a:rPr lang="en-US" sz="2400" smtClean="0"/>
              <a:t>Tidak dapat dipindahtangankan</a:t>
            </a:r>
          </a:p>
        </p:txBody>
      </p:sp>
      <p:sp>
        <p:nvSpPr>
          <p:cNvPr id="30724" name="Rectangle 4"/>
          <p:cNvSpPr>
            <a:spLocks noChangeArrowheads="1"/>
          </p:cNvSpPr>
          <p:nvPr/>
        </p:nvSpPr>
        <p:spPr bwMode="auto">
          <a:xfrm>
            <a:off x="611188" y="3429000"/>
            <a:ext cx="8229600" cy="1143000"/>
          </a:xfrm>
          <a:prstGeom prst="rect">
            <a:avLst/>
          </a:prstGeom>
          <a:noFill/>
          <a:ln w="9525">
            <a:noFill/>
            <a:miter lim="800000"/>
            <a:headEnd/>
            <a:tailEnd/>
          </a:ln>
        </p:spPr>
        <p:txBody>
          <a:bodyPr anchor="ctr"/>
          <a:lstStyle/>
          <a:p>
            <a:pPr marL="838200" indent="-838200" algn="ctr"/>
            <a:r>
              <a:rPr lang="en-US" sz="3500">
                <a:solidFill>
                  <a:schemeClr val="tx2"/>
                </a:solidFill>
              </a:rPr>
              <a:t>Piutang wesel ada 2 macam :</a:t>
            </a:r>
          </a:p>
        </p:txBody>
      </p:sp>
      <p:sp>
        <p:nvSpPr>
          <p:cNvPr id="30725" name="Rectangle 6"/>
          <p:cNvSpPr>
            <a:spLocks noChangeArrowheads="1"/>
          </p:cNvSpPr>
          <p:nvPr/>
        </p:nvSpPr>
        <p:spPr bwMode="auto">
          <a:xfrm>
            <a:off x="539750" y="4581525"/>
            <a:ext cx="8229600" cy="1512888"/>
          </a:xfrm>
          <a:prstGeom prst="rect">
            <a:avLst/>
          </a:prstGeom>
          <a:noFill/>
          <a:ln w="9525">
            <a:noFill/>
            <a:miter lim="800000"/>
            <a:headEnd/>
            <a:tailEnd/>
          </a:ln>
        </p:spPr>
        <p:txBody>
          <a:bodyPr/>
          <a:lstStyle/>
          <a:p>
            <a:pPr marL="990600" lvl="1" indent="-533400">
              <a:spcBef>
                <a:spcPct val="20000"/>
              </a:spcBef>
              <a:buFontTx/>
              <a:buChar char="–"/>
            </a:pPr>
            <a:r>
              <a:rPr lang="en-US" sz="2400"/>
              <a:t>Piutang wesel berbunga</a:t>
            </a:r>
          </a:p>
          <a:p>
            <a:pPr marL="990600" lvl="1" indent="-533400">
              <a:spcBef>
                <a:spcPct val="20000"/>
              </a:spcBef>
              <a:buFontTx/>
              <a:buChar char="–"/>
            </a:pPr>
            <a:r>
              <a:rPr lang="en-US" sz="2400"/>
              <a:t>Piutang wesel tidak berbunga</a:t>
            </a:r>
          </a:p>
        </p:txBody>
      </p:sp>
    </p:spTree>
  </p:cSld>
  <p:clrMapOvr>
    <a:masterClrMapping/>
  </p:clrMapOvr>
  <p:transition>
    <p:cover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765175"/>
            <a:ext cx="8229600" cy="1143000"/>
          </a:xfrm>
        </p:spPr>
        <p:txBody>
          <a:bodyPr/>
          <a:lstStyle/>
          <a:p>
            <a:pPr marL="838200" indent="-838200" eaLnBrk="1" hangingPunct="1"/>
            <a:r>
              <a:rPr lang="en-US" smtClean="0"/>
              <a:t>Piutang wesel berbunga</a:t>
            </a:r>
          </a:p>
        </p:txBody>
      </p:sp>
      <p:sp>
        <p:nvSpPr>
          <p:cNvPr id="31747" name="Rectangle 3"/>
          <p:cNvSpPr>
            <a:spLocks noGrp="1" noChangeArrowheads="1"/>
          </p:cNvSpPr>
          <p:nvPr>
            <p:ph type="body" idx="1"/>
          </p:nvPr>
        </p:nvSpPr>
        <p:spPr>
          <a:xfrm>
            <a:off x="468313" y="2060575"/>
            <a:ext cx="8229600" cy="4525963"/>
          </a:xfrm>
        </p:spPr>
        <p:txBody>
          <a:bodyPr/>
          <a:lstStyle/>
          <a:p>
            <a:pPr eaLnBrk="1" hangingPunct="1">
              <a:lnSpc>
                <a:spcPct val="80000"/>
              </a:lnSpc>
              <a:buFontTx/>
              <a:buNone/>
            </a:pPr>
            <a:r>
              <a:rPr lang="en-US" sz="2400" dirty="0" err="1" smtClean="0"/>
              <a:t>Rumus</a:t>
            </a:r>
            <a:r>
              <a:rPr lang="en-US" sz="2400" dirty="0" smtClean="0"/>
              <a:t> :</a:t>
            </a:r>
          </a:p>
          <a:p>
            <a:pPr marL="0" indent="0" algn="just" eaLnBrk="1" hangingPunct="1">
              <a:lnSpc>
                <a:spcPct val="80000"/>
              </a:lnSpc>
              <a:buFontTx/>
              <a:buNone/>
            </a:pPr>
            <a:r>
              <a:rPr lang="en-US" sz="2400" dirty="0" err="1" smtClean="0"/>
              <a:t>Bunga</a:t>
            </a:r>
            <a:r>
              <a:rPr lang="en-US" sz="2400" dirty="0" smtClean="0"/>
              <a:t> = </a:t>
            </a:r>
            <a:r>
              <a:rPr lang="en-US" sz="2400" dirty="0" err="1" smtClean="0"/>
              <a:t>Nilai</a:t>
            </a:r>
            <a:r>
              <a:rPr lang="en-US" sz="2400" dirty="0" smtClean="0"/>
              <a:t> Nom. Wesel X </a:t>
            </a:r>
            <a:r>
              <a:rPr lang="en-US" sz="2400" dirty="0" err="1" smtClean="0"/>
              <a:t>Tgk.bunga</a:t>
            </a:r>
            <a:r>
              <a:rPr lang="en-US" sz="2400" dirty="0" smtClean="0"/>
              <a:t>/</a:t>
            </a:r>
            <a:r>
              <a:rPr lang="en-US" sz="2400" dirty="0" err="1" smtClean="0"/>
              <a:t>thn</a:t>
            </a:r>
            <a:r>
              <a:rPr lang="en-US" sz="2400" dirty="0" smtClean="0"/>
              <a:t> X </a:t>
            </a:r>
            <a:r>
              <a:rPr lang="en-US" sz="2400" dirty="0" err="1" smtClean="0"/>
              <a:t>jgk</a:t>
            </a:r>
            <a:r>
              <a:rPr lang="en-US" sz="2400" dirty="0" smtClean="0"/>
              <a:t> </a:t>
            </a:r>
            <a:r>
              <a:rPr lang="en-US" sz="2400" dirty="0" err="1" smtClean="0"/>
              <a:t>waktu</a:t>
            </a:r>
            <a:r>
              <a:rPr lang="en-US" sz="2400" dirty="0" smtClean="0"/>
              <a:t> </a:t>
            </a:r>
            <a:r>
              <a:rPr lang="en-US" sz="2400" dirty="0" err="1" smtClean="0"/>
              <a:t>dlm</a:t>
            </a:r>
            <a:r>
              <a:rPr lang="id-ID" sz="2400" dirty="0" smtClean="0"/>
              <a:t> </a:t>
            </a:r>
            <a:r>
              <a:rPr lang="en-US" sz="2400" dirty="0" err="1" smtClean="0"/>
              <a:t>pecahan</a:t>
            </a:r>
            <a:r>
              <a:rPr lang="en-US" sz="2400" dirty="0" smtClean="0"/>
              <a:t> </a:t>
            </a:r>
            <a:r>
              <a:rPr lang="en-US" sz="2400" dirty="0" err="1" smtClean="0"/>
              <a:t>setahun</a:t>
            </a:r>
            <a:endParaRPr lang="en-US" sz="2400" dirty="0" smtClean="0"/>
          </a:p>
          <a:p>
            <a:pPr eaLnBrk="1" hangingPunct="1">
              <a:lnSpc>
                <a:spcPct val="80000"/>
              </a:lnSpc>
              <a:buFontTx/>
              <a:buNone/>
            </a:pPr>
            <a:endParaRPr lang="en-US" sz="2400" dirty="0" smtClean="0"/>
          </a:p>
          <a:p>
            <a:pPr eaLnBrk="1" hangingPunct="1">
              <a:lnSpc>
                <a:spcPct val="80000"/>
              </a:lnSpc>
              <a:buFontTx/>
              <a:buNone/>
            </a:pPr>
            <a:r>
              <a:rPr lang="en-US" sz="2400" dirty="0" err="1" smtClean="0"/>
              <a:t>Contoh</a:t>
            </a:r>
            <a:r>
              <a:rPr lang="en-US" sz="2400" dirty="0" smtClean="0"/>
              <a:t> :</a:t>
            </a:r>
          </a:p>
          <a:p>
            <a:pPr eaLnBrk="1" hangingPunct="1">
              <a:lnSpc>
                <a:spcPct val="80000"/>
              </a:lnSpc>
            </a:pPr>
            <a:r>
              <a:rPr lang="en-US" sz="2400" dirty="0" smtClean="0"/>
              <a:t>	Nom = </a:t>
            </a:r>
            <a:r>
              <a:rPr lang="en-US" sz="2400" dirty="0" err="1" smtClean="0"/>
              <a:t>Rp</a:t>
            </a:r>
            <a:r>
              <a:rPr lang="en-US" sz="2400" dirty="0" smtClean="0"/>
              <a:t>. 730, </a:t>
            </a:r>
            <a:r>
              <a:rPr lang="en-US" sz="2400" dirty="0" err="1" smtClean="0"/>
              <a:t>bunga</a:t>
            </a:r>
            <a:r>
              <a:rPr lang="en-US" sz="2400" dirty="0" smtClean="0"/>
              <a:t> = 18%, </a:t>
            </a:r>
            <a:r>
              <a:rPr lang="en-US" sz="2400" dirty="0" err="1" smtClean="0"/>
              <a:t>umur</a:t>
            </a:r>
            <a:r>
              <a:rPr lang="en-US" sz="2400" dirty="0" smtClean="0"/>
              <a:t> = 120 </a:t>
            </a:r>
            <a:r>
              <a:rPr lang="en-US" sz="2400" dirty="0" err="1" smtClean="0"/>
              <a:t>hari</a:t>
            </a:r>
            <a:endParaRPr lang="en-US" sz="2400" dirty="0" smtClean="0"/>
          </a:p>
          <a:p>
            <a:pPr eaLnBrk="1" hangingPunct="1">
              <a:lnSpc>
                <a:spcPct val="80000"/>
              </a:lnSpc>
              <a:buFontTx/>
              <a:buNone/>
            </a:pPr>
            <a:r>
              <a:rPr lang="en-US" sz="2400" dirty="0" smtClean="0"/>
              <a:t>		</a:t>
            </a:r>
            <a:r>
              <a:rPr lang="en-US" sz="2400" dirty="0" err="1" smtClean="0"/>
              <a:t>Maka</a:t>
            </a:r>
            <a:r>
              <a:rPr lang="en-US" sz="2400" dirty="0" smtClean="0"/>
              <a:t> : </a:t>
            </a:r>
            <a:r>
              <a:rPr lang="en-US" sz="2400" dirty="0" err="1" smtClean="0"/>
              <a:t>bunga</a:t>
            </a:r>
            <a:r>
              <a:rPr lang="en-US" sz="2400" dirty="0" smtClean="0"/>
              <a:t> = </a:t>
            </a:r>
            <a:r>
              <a:rPr lang="en-US" sz="2400" dirty="0" err="1" smtClean="0"/>
              <a:t>Rp</a:t>
            </a:r>
            <a:r>
              <a:rPr lang="en-US" sz="2400" dirty="0" smtClean="0"/>
              <a:t>. 730 X 18% X 120/365 = </a:t>
            </a:r>
            <a:r>
              <a:rPr lang="en-US" sz="2400" dirty="0" err="1" smtClean="0"/>
              <a:t>Rp</a:t>
            </a:r>
            <a:r>
              <a:rPr lang="en-US" sz="2400" dirty="0" smtClean="0"/>
              <a:t>. 43,2</a:t>
            </a:r>
          </a:p>
          <a:p>
            <a:pPr eaLnBrk="1" hangingPunct="1">
              <a:lnSpc>
                <a:spcPct val="80000"/>
              </a:lnSpc>
            </a:pPr>
            <a:r>
              <a:rPr lang="en-US" sz="2400" dirty="0" smtClean="0"/>
              <a:t>	Nom = </a:t>
            </a:r>
            <a:r>
              <a:rPr lang="en-US" sz="2400" dirty="0" err="1" smtClean="0"/>
              <a:t>Rp</a:t>
            </a:r>
            <a:r>
              <a:rPr lang="en-US" sz="2400" dirty="0" smtClean="0"/>
              <a:t>. 1.000, </a:t>
            </a:r>
            <a:r>
              <a:rPr lang="en-US" sz="2400" dirty="0" err="1" smtClean="0"/>
              <a:t>bunga</a:t>
            </a:r>
            <a:r>
              <a:rPr lang="en-US" sz="2400" dirty="0" smtClean="0"/>
              <a:t> = 15%, </a:t>
            </a:r>
            <a:r>
              <a:rPr lang="en-US" sz="2400" dirty="0" err="1" smtClean="0"/>
              <a:t>umur</a:t>
            </a:r>
            <a:r>
              <a:rPr lang="en-US" sz="2400" dirty="0" smtClean="0"/>
              <a:t> = 6 </a:t>
            </a:r>
            <a:r>
              <a:rPr lang="en-US" sz="2400" dirty="0" err="1" smtClean="0"/>
              <a:t>bln</a:t>
            </a:r>
            <a:endParaRPr lang="en-US" sz="2400" dirty="0" smtClean="0"/>
          </a:p>
          <a:p>
            <a:pPr eaLnBrk="1" hangingPunct="1">
              <a:lnSpc>
                <a:spcPct val="80000"/>
              </a:lnSpc>
              <a:buFontTx/>
              <a:buNone/>
            </a:pPr>
            <a:r>
              <a:rPr lang="en-US" sz="2400" dirty="0" smtClean="0"/>
              <a:t>		</a:t>
            </a:r>
            <a:r>
              <a:rPr lang="en-US" sz="2400" dirty="0" err="1" smtClean="0"/>
              <a:t>Maka</a:t>
            </a:r>
            <a:r>
              <a:rPr lang="en-US" sz="2400" dirty="0" smtClean="0"/>
              <a:t> : </a:t>
            </a:r>
            <a:r>
              <a:rPr lang="en-US" sz="2400" dirty="0" err="1" smtClean="0"/>
              <a:t>bunga</a:t>
            </a:r>
            <a:r>
              <a:rPr lang="en-US" sz="2400" dirty="0" smtClean="0"/>
              <a:t> = </a:t>
            </a:r>
            <a:r>
              <a:rPr lang="en-US" sz="2400" dirty="0" err="1" smtClean="0"/>
              <a:t>Rp</a:t>
            </a:r>
            <a:r>
              <a:rPr lang="en-US" sz="2400" dirty="0" smtClean="0"/>
              <a:t>. 1.000 X 15% X 6/12 = </a:t>
            </a:r>
            <a:r>
              <a:rPr lang="en-US" sz="2400" dirty="0" err="1" smtClean="0"/>
              <a:t>Rp</a:t>
            </a:r>
            <a:r>
              <a:rPr lang="en-US" sz="2400" dirty="0" smtClean="0"/>
              <a:t>. 75</a:t>
            </a:r>
          </a:p>
          <a:p>
            <a:pPr eaLnBrk="1" hangingPunct="1">
              <a:lnSpc>
                <a:spcPct val="80000"/>
              </a:lnSpc>
            </a:pPr>
            <a:r>
              <a:rPr lang="en-US" sz="2400" dirty="0" smtClean="0"/>
              <a:t>	Nom = </a:t>
            </a:r>
            <a:r>
              <a:rPr lang="en-US" sz="2400" dirty="0" err="1" smtClean="0"/>
              <a:t>Rp</a:t>
            </a:r>
            <a:r>
              <a:rPr lang="en-US" sz="2400" dirty="0" smtClean="0"/>
              <a:t>. 2.000, </a:t>
            </a:r>
            <a:r>
              <a:rPr lang="en-US" sz="2400" dirty="0" err="1" smtClean="0"/>
              <a:t>bunga</a:t>
            </a:r>
            <a:r>
              <a:rPr lang="en-US" sz="2400" dirty="0" smtClean="0"/>
              <a:t> = 12%, </a:t>
            </a:r>
            <a:r>
              <a:rPr lang="en-US" sz="2400" dirty="0" err="1" smtClean="0"/>
              <a:t>umur</a:t>
            </a:r>
            <a:r>
              <a:rPr lang="en-US" sz="2400" dirty="0" smtClean="0"/>
              <a:t> = 1 </a:t>
            </a:r>
            <a:r>
              <a:rPr lang="en-US" sz="2400" dirty="0" err="1" smtClean="0"/>
              <a:t>thn</a:t>
            </a:r>
            <a:endParaRPr lang="en-US" sz="2400" dirty="0" smtClean="0"/>
          </a:p>
          <a:p>
            <a:pPr eaLnBrk="1" hangingPunct="1">
              <a:lnSpc>
                <a:spcPct val="80000"/>
              </a:lnSpc>
              <a:buFontTx/>
              <a:buNone/>
            </a:pPr>
            <a:r>
              <a:rPr lang="en-US" sz="2400" dirty="0" smtClean="0"/>
              <a:t>		</a:t>
            </a:r>
            <a:r>
              <a:rPr lang="en-US" sz="2400" dirty="0" err="1" smtClean="0"/>
              <a:t>Maka</a:t>
            </a:r>
            <a:r>
              <a:rPr lang="en-US" sz="2400" dirty="0" smtClean="0"/>
              <a:t> : </a:t>
            </a:r>
            <a:r>
              <a:rPr lang="en-US" sz="2400" dirty="0" err="1" smtClean="0"/>
              <a:t>bunga</a:t>
            </a:r>
            <a:r>
              <a:rPr lang="en-US" sz="2400" dirty="0" smtClean="0"/>
              <a:t> = </a:t>
            </a:r>
            <a:r>
              <a:rPr lang="en-US" sz="2400" dirty="0" err="1" smtClean="0"/>
              <a:t>Rp</a:t>
            </a:r>
            <a:r>
              <a:rPr lang="en-US" sz="2400" dirty="0" smtClean="0"/>
              <a:t>. 2.000 X 12% X 1/1 = </a:t>
            </a:r>
            <a:r>
              <a:rPr lang="en-US" sz="2400" dirty="0" err="1" smtClean="0"/>
              <a:t>Rp</a:t>
            </a:r>
            <a:r>
              <a:rPr lang="en-US" sz="2400" dirty="0" smtClean="0"/>
              <a:t>. 240</a:t>
            </a:r>
          </a:p>
        </p:txBody>
      </p:sp>
    </p:spTree>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Penilaian Resiko</a:t>
            </a:r>
            <a:r>
              <a:rPr lang="id-ID" smtClean="0"/>
              <a:t> kredit</a:t>
            </a:r>
          </a:p>
        </p:txBody>
      </p:sp>
      <p:sp>
        <p:nvSpPr>
          <p:cNvPr id="4099" name="Content Placeholder 2"/>
          <p:cNvSpPr>
            <a:spLocks noGrp="1"/>
          </p:cNvSpPr>
          <p:nvPr>
            <p:ph idx="1"/>
          </p:nvPr>
        </p:nvSpPr>
        <p:spPr/>
        <p:txBody>
          <a:bodyPr>
            <a:normAutofit fontScale="85000" lnSpcReduction="10000"/>
          </a:bodyPr>
          <a:lstStyle/>
          <a:p>
            <a:pPr marL="420624" indent="-384048" algn="r" eaLnBrk="1" fontAlgn="auto" hangingPunct="1">
              <a:spcAft>
                <a:spcPts val="0"/>
              </a:spcAft>
              <a:buFont typeface="Wingdings 2"/>
              <a:buNone/>
              <a:defRPr/>
            </a:pPr>
            <a:r>
              <a:rPr lang="sv-SE" dirty="0" smtClean="0"/>
              <a:t>Resiko kredit adalah resiko tidak terbayarnya kredit yang telah diberikan kepada para langganan. Oleh </a:t>
            </a:r>
            <a:r>
              <a:rPr lang="fi-FI" dirty="0" smtClean="0"/>
              <a:t>karena itu banyak perusahaan yang berusaha </a:t>
            </a:r>
            <a:r>
              <a:rPr lang="id-ID" dirty="0" smtClean="0"/>
              <a:t>mengurangi resiko kredit dengan memperhatikan lima</a:t>
            </a:r>
            <a:r>
              <a:rPr lang="en-US" dirty="0" smtClean="0"/>
              <a:t> </a:t>
            </a:r>
            <a:r>
              <a:rPr lang="id-ID" dirty="0" smtClean="0"/>
              <a:t>“</a:t>
            </a:r>
            <a:r>
              <a:rPr lang="en-US" dirty="0" smtClean="0"/>
              <a:t>K</a:t>
            </a:r>
            <a:r>
              <a:rPr lang="id-ID" dirty="0" smtClean="0"/>
              <a:t>” sebelum memberikan persetujuan kredit</a:t>
            </a:r>
            <a:r>
              <a:rPr lang="en-US" dirty="0" smtClean="0"/>
              <a:t> :</a:t>
            </a:r>
          </a:p>
          <a:p>
            <a:pPr marL="420624" indent="-384048" eaLnBrk="1" fontAlgn="auto" hangingPunct="1">
              <a:spcAft>
                <a:spcPts val="0"/>
              </a:spcAft>
              <a:buFont typeface="Wingdings 2"/>
              <a:buChar char=""/>
              <a:defRPr/>
            </a:pPr>
            <a:r>
              <a:rPr lang="id-ID" dirty="0" smtClean="0"/>
              <a:t>Karakter</a:t>
            </a:r>
          </a:p>
          <a:p>
            <a:pPr marL="420624" indent="-384048" eaLnBrk="1" fontAlgn="auto" hangingPunct="1">
              <a:spcAft>
                <a:spcPts val="0"/>
              </a:spcAft>
              <a:buFont typeface="Wingdings 2"/>
              <a:buChar char=""/>
              <a:defRPr/>
            </a:pPr>
            <a:r>
              <a:rPr lang="id-ID" dirty="0" smtClean="0"/>
              <a:t>Kemampuan</a:t>
            </a:r>
          </a:p>
          <a:p>
            <a:pPr marL="420624" indent="-384048" eaLnBrk="1" fontAlgn="auto" hangingPunct="1">
              <a:spcAft>
                <a:spcPts val="0"/>
              </a:spcAft>
              <a:buFont typeface="Wingdings 2"/>
              <a:buChar char=""/>
              <a:defRPr/>
            </a:pPr>
            <a:r>
              <a:rPr lang="id-ID" dirty="0" smtClean="0"/>
              <a:t>Kapital</a:t>
            </a:r>
          </a:p>
          <a:p>
            <a:pPr marL="420624" indent="-384048" eaLnBrk="1" fontAlgn="auto" hangingPunct="1">
              <a:spcAft>
                <a:spcPts val="0"/>
              </a:spcAft>
              <a:buFont typeface="Wingdings 2"/>
              <a:buChar char=""/>
              <a:defRPr/>
            </a:pPr>
            <a:r>
              <a:rPr lang="id-ID" dirty="0" smtClean="0"/>
              <a:t>Kolateral</a:t>
            </a:r>
          </a:p>
          <a:p>
            <a:pPr marL="420624" indent="-384048" eaLnBrk="1" fontAlgn="auto" hangingPunct="1">
              <a:spcAft>
                <a:spcPts val="0"/>
              </a:spcAft>
              <a:buFont typeface="Wingdings 2"/>
              <a:buChar char=""/>
              <a:defRPr/>
            </a:pPr>
            <a:r>
              <a:rPr lang="en-US" dirty="0" smtClean="0"/>
              <a:t>K</a:t>
            </a:r>
            <a:r>
              <a:rPr lang="id-ID" dirty="0" smtClean="0"/>
              <a:t>ondisi</a:t>
            </a:r>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4"/>
          <p:cNvSpPr>
            <a:spLocks noGrp="1" noChangeArrowheads="1"/>
          </p:cNvSpPr>
          <p:nvPr>
            <p:ph idx="1"/>
          </p:nvPr>
        </p:nvSpPr>
        <p:spPr>
          <a:xfrm>
            <a:off x="457200" y="304800"/>
            <a:ext cx="8229600" cy="5821363"/>
          </a:xfrm>
        </p:spPr>
        <p:txBody>
          <a:bodyPr/>
          <a:lstStyle/>
          <a:p>
            <a:pPr marL="0" indent="0" eaLnBrk="1" hangingPunct="1">
              <a:lnSpc>
                <a:spcPct val="90000"/>
              </a:lnSpc>
              <a:buFontTx/>
              <a:buNone/>
            </a:pPr>
            <a:r>
              <a:rPr lang="en-US" sz="2800" dirty="0" err="1" smtClean="0"/>
              <a:t>Contoh</a:t>
            </a:r>
            <a:r>
              <a:rPr lang="en-US" sz="2800" dirty="0" smtClean="0"/>
              <a:t> : </a:t>
            </a:r>
            <a:r>
              <a:rPr lang="en-US" sz="2800" dirty="0" err="1" smtClean="0"/>
              <a:t>Jangka</a:t>
            </a:r>
            <a:r>
              <a:rPr lang="en-US" sz="2800" dirty="0" smtClean="0"/>
              <a:t> </a:t>
            </a:r>
            <a:r>
              <a:rPr lang="en-US" sz="2800" dirty="0" err="1" smtClean="0"/>
              <a:t>waktu</a:t>
            </a:r>
            <a:r>
              <a:rPr lang="en-US" sz="2800" dirty="0" smtClean="0"/>
              <a:t> </a:t>
            </a:r>
            <a:r>
              <a:rPr lang="en-US" sz="2800" dirty="0" err="1" smtClean="0"/>
              <a:t>wesel</a:t>
            </a:r>
            <a:r>
              <a:rPr lang="en-US" sz="2800" dirty="0" smtClean="0"/>
              <a:t> 90 </a:t>
            </a:r>
            <a:r>
              <a:rPr lang="en-US" sz="2800" dirty="0" err="1" smtClean="0"/>
              <a:t>hari</a:t>
            </a:r>
            <a:r>
              <a:rPr lang="en-US" sz="2800" dirty="0" smtClean="0"/>
              <a:t>, </a:t>
            </a:r>
            <a:r>
              <a:rPr lang="en-US" sz="2800" dirty="0" err="1" smtClean="0"/>
              <a:t>diterbitkan</a:t>
            </a:r>
            <a:r>
              <a:rPr lang="en-US" sz="2800" dirty="0" smtClean="0"/>
              <a:t> </a:t>
            </a:r>
            <a:r>
              <a:rPr lang="en-US" sz="2800" dirty="0" err="1" smtClean="0"/>
              <a:t>tgl</a:t>
            </a:r>
            <a:r>
              <a:rPr lang="en-US" sz="2800" dirty="0" smtClean="0"/>
              <a:t> 16 </a:t>
            </a:r>
            <a:r>
              <a:rPr lang="en-US" sz="2800" dirty="0" err="1" smtClean="0"/>
              <a:t>Maret</a:t>
            </a:r>
            <a:r>
              <a:rPr lang="en-US" sz="2800" dirty="0" smtClean="0"/>
              <a:t>. </a:t>
            </a:r>
            <a:r>
              <a:rPr lang="en-US" sz="2800" dirty="0" err="1" smtClean="0"/>
              <a:t>Tgl</a:t>
            </a:r>
            <a:r>
              <a:rPr lang="en-US" sz="2800" dirty="0" smtClean="0"/>
              <a:t> </a:t>
            </a:r>
            <a:r>
              <a:rPr lang="en-US" sz="2800" dirty="0" err="1" smtClean="0"/>
              <a:t>jatuh</a:t>
            </a:r>
            <a:r>
              <a:rPr lang="en-US" sz="2800" dirty="0" smtClean="0"/>
              <a:t> tempo </a:t>
            </a:r>
            <a:r>
              <a:rPr lang="en-US" sz="2800" dirty="0" err="1" smtClean="0"/>
              <a:t>wesel</a:t>
            </a:r>
            <a:r>
              <a:rPr lang="en-US" sz="2800" dirty="0" smtClean="0"/>
              <a:t> </a:t>
            </a:r>
            <a:r>
              <a:rPr lang="en-US" sz="2800" dirty="0" err="1" smtClean="0"/>
              <a:t>adalah</a:t>
            </a:r>
            <a:r>
              <a:rPr lang="en-US" sz="2800" dirty="0" smtClean="0"/>
              <a:t> :</a:t>
            </a:r>
          </a:p>
          <a:p>
            <a:pPr marL="0" indent="0" eaLnBrk="1" hangingPunct="1">
              <a:lnSpc>
                <a:spcPct val="90000"/>
              </a:lnSpc>
              <a:buFontTx/>
              <a:buNone/>
            </a:pPr>
            <a:r>
              <a:rPr lang="en-US" sz="2800" dirty="0" err="1" smtClean="0"/>
              <a:t>Maret</a:t>
            </a:r>
            <a:r>
              <a:rPr lang="en-US" sz="2800" dirty="0" smtClean="0"/>
              <a:t>		31 – 16 =		</a:t>
            </a:r>
            <a:r>
              <a:rPr lang="id-ID" sz="2800" dirty="0" smtClean="0"/>
              <a:t>            </a:t>
            </a:r>
            <a:r>
              <a:rPr lang="en-US" sz="2800" dirty="0" smtClean="0"/>
              <a:t>15 </a:t>
            </a:r>
            <a:r>
              <a:rPr lang="en-US" sz="2800" dirty="0" err="1" smtClean="0"/>
              <a:t>hari</a:t>
            </a:r>
            <a:endParaRPr lang="en-US" sz="2800" dirty="0" smtClean="0"/>
          </a:p>
          <a:p>
            <a:pPr marL="0" indent="0" eaLnBrk="1" hangingPunct="1">
              <a:lnSpc>
                <a:spcPct val="90000"/>
              </a:lnSpc>
              <a:buFontTx/>
              <a:buNone/>
            </a:pPr>
            <a:r>
              <a:rPr lang="en-US" sz="2800" dirty="0" smtClean="0"/>
              <a:t>April						30 </a:t>
            </a:r>
            <a:r>
              <a:rPr lang="en-US" sz="2800" dirty="0" err="1" smtClean="0"/>
              <a:t>hari</a:t>
            </a:r>
            <a:endParaRPr lang="en-US" sz="2800" dirty="0" smtClean="0"/>
          </a:p>
          <a:p>
            <a:pPr marL="0" indent="0" eaLnBrk="1" hangingPunct="1">
              <a:lnSpc>
                <a:spcPct val="90000"/>
              </a:lnSpc>
              <a:buFontTx/>
              <a:buNone/>
            </a:pPr>
            <a:r>
              <a:rPr lang="en-US" sz="2800" dirty="0" smtClean="0"/>
              <a:t>Mei						31 </a:t>
            </a:r>
            <a:r>
              <a:rPr lang="en-US" sz="2800" dirty="0" err="1" smtClean="0"/>
              <a:t>hari</a:t>
            </a:r>
            <a:endParaRPr lang="en-US" sz="2800" dirty="0" smtClean="0"/>
          </a:p>
          <a:p>
            <a:pPr marL="0" indent="0" eaLnBrk="1" hangingPunct="1">
              <a:lnSpc>
                <a:spcPct val="90000"/>
              </a:lnSpc>
              <a:buFontTx/>
              <a:buNone/>
            </a:pPr>
            <a:r>
              <a:rPr lang="en-US" sz="2800" dirty="0" smtClean="0"/>
              <a:t/>
            </a:r>
            <a:br>
              <a:rPr lang="en-US" sz="2800" dirty="0" smtClean="0"/>
            </a:br>
            <a:r>
              <a:rPr lang="en-US" sz="2800" dirty="0" err="1" smtClean="0"/>
              <a:t>Jumlah</a:t>
            </a:r>
            <a:r>
              <a:rPr lang="en-US" sz="2800" dirty="0" smtClean="0"/>
              <a:t>					76 </a:t>
            </a:r>
            <a:r>
              <a:rPr lang="en-US" sz="2800" dirty="0" err="1" smtClean="0"/>
              <a:t>hari</a:t>
            </a:r>
            <a:endParaRPr lang="en-US" sz="2800" dirty="0" smtClean="0"/>
          </a:p>
          <a:p>
            <a:pPr marL="0" indent="0" eaLnBrk="1" hangingPunct="1">
              <a:lnSpc>
                <a:spcPct val="90000"/>
              </a:lnSpc>
              <a:buFontTx/>
              <a:buNone/>
            </a:pPr>
            <a:r>
              <a:rPr lang="en-US" sz="2800" dirty="0" err="1" smtClean="0"/>
              <a:t>Juni</a:t>
            </a:r>
            <a:r>
              <a:rPr lang="en-US" sz="2800" dirty="0" smtClean="0"/>
              <a:t>						14 </a:t>
            </a:r>
            <a:r>
              <a:rPr lang="en-US" sz="2800" dirty="0" err="1" smtClean="0"/>
              <a:t>hari</a:t>
            </a:r>
            <a:endParaRPr lang="en-US" sz="2800" dirty="0" smtClean="0"/>
          </a:p>
          <a:p>
            <a:pPr marL="0" indent="0" eaLnBrk="1" hangingPunct="1">
              <a:lnSpc>
                <a:spcPct val="90000"/>
              </a:lnSpc>
              <a:buFontTx/>
              <a:buNone/>
            </a:pPr>
            <a:r>
              <a:rPr lang="en-US" sz="2800" dirty="0" smtClean="0"/>
              <a:t/>
            </a:r>
            <a:br>
              <a:rPr lang="en-US" sz="2800" dirty="0" smtClean="0"/>
            </a:br>
            <a:r>
              <a:rPr lang="en-US" sz="2800" dirty="0" err="1" smtClean="0"/>
              <a:t>Jumlah</a:t>
            </a:r>
            <a:r>
              <a:rPr lang="en-US" sz="2800" dirty="0" smtClean="0"/>
              <a:t>					90 </a:t>
            </a:r>
            <a:r>
              <a:rPr lang="en-US" sz="2800" dirty="0" err="1" smtClean="0"/>
              <a:t>hari</a:t>
            </a:r>
            <a:r>
              <a:rPr lang="en-US" sz="2800" dirty="0" smtClean="0"/>
              <a:t>	</a:t>
            </a:r>
          </a:p>
          <a:p>
            <a:pPr marL="0" indent="0" eaLnBrk="1" hangingPunct="1">
              <a:lnSpc>
                <a:spcPct val="90000"/>
              </a:lnSpc>
              <a:buFontTx/>
              <a:buNone/>
            </a:pPr>
            <a:endParaRPr lang="en-US" sz="2800" dirty="0" smtClean="0"/>
          </a:p>
          <a:p>
            <a:pPr marL="0" indent="0" eaLnBrk="1" hangingPunct="1">
              <a:lnSpc>
                <a:spcPct val="90000"/>
              </a:lnSpc>
              <a:buFontTx/>
              <a:buNone/>
            </a:pPr>
            <a:r>
              <a:rPr lang="en-US" sz="2800" dirty="0" err="1" smtClean="0"/>
              <a:t>Tanggal</a:t>
            </a:r>
            <a:r>
              <a:rPr lang="en-US" sz="2800" dirty="0" smtClean="0"/>
              <a:t> </a:t>
            </a:r>
            <a:r>
              <a:rPr lang="en-US" sz="2800" dirty="0" err="1" smtClean="0"/>
              <a:t>jatuh</a:t>
            </a:r>
            <a:r>
              <a:rPr lang="en-US" sz="2800" dirty="0" smtClean="0"/>
              <a:t> tempo </a:t>
            </a:r>
            <a:r>
              <a:rPr lang="en-US" sz="2800" dirty="0" err="1" smtClean="0"/>
              <a:t>adalah</a:t>
            </a:r>
            <a:r>
              <a:rPr lang="en-US" sz="2800" dirty="0" smtClean="0"/>
              <a:t> 14 </a:t>
            </a:r>
            <a:r>
              <a:rPr lang="en-US" sz="2800" dirty="0" err="1" smtClean="0"/>
              <a:t>Juni</a:t>
            </a:r>
            <a:endParaRPr lang="en-US" sz="2800" dirty="0" smtClean="0"/>
          </a:p>
        </p:txBody>
      </p:sp>
      <p:sp>
        <p:nvSpPr>
          <p:cNvPr id="24579" name="Line 5"/>
          <p:cNvSpPr>
            <a:spLocks noChangeShapeType="1"/>
          </p:cNvSpPr>
          <p:nvPr/>
        </p:nvSpPr>
        <p:spPr bwMode="auto">
          <a:xfrm>
            <a:off x="5867400" y="2819400"/>
            <a:ext cx="1143000" cy="0"/>
          </a:xfrm>
          <a:prstGeom prst="line">
            <a:avLst/>
          </a:prstGeom>
          <a:noFill/>
          <a:ln w="9525">
            <a:solidFill>
              <a:schemeClr val="tx1"/>
            </a:solidFill>
            <a:round/>
            <a:headEnd/>
            <a:tailEnd/>
          </a:ln>
        </p:spPr>
        <p:txBody>
          <a:bodyPr/>
          <a:lstStyle/>
          <a:p>
            <a:endParaRPr lang="id-ID"/>
          </a:p>
        </p:txBody>
      </p:sp>
      <p:sp>
        <p:nvSpPr>
          <p:cNvPr id="24580" name="Line 6"/>
          <p:cNvSpPr>
            <a:spLocks noChangeShapeType="1"/>
          </p:cNvSpPr>
          <p:nvPr/>
        </p:nvSpPr>
        <p:spPr bwMode="auto">
          <a:xfrm>
            <a:off x="5867400" y="4038600"/>
            <a:ext cx="12954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Effect transition="in" filter="dissolve">
                                      <p:cBhvr>
                                        <p:cTn id="7" dur="500"/>
                                        <p:tgtEl>
                                          <p:spTgt spid="297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700">
                                            <p:txEl>
                                              <p:pRg st="1" end="1"/>
                                            </p:txEl>
                                          </p:spTgt>
                                        </p:tgtEl>
                                        <p:attrNameLst>
                                          <p:attrName>style.visibility</p:attrName>
                                        </p:attrNameLst>
                                      </p:cBhvr>
                                      <p:to>
                                        <p:strVal val="visible"/>
                                      </p:to>
                                    </p:set>
                                    <p:animEffect transition="in" filter="dissolve">
                                      <p:cBhvr>
                                        <p:cTn id="12" dur="500"/>
                                        <p:tgtEl>
                                          <p:spTgt spid="297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0">
                                            <p:txEl>
                                              <p:pRg st="2" end="2"/>
                                            </p:txEl>
                                          </p:spTgt>
                                        </p:tgtEl>
                                        <p:attrNameLst>
                                          <p:attrName>style.visibility</p:attrName>
                                        </p:attrNameLst>
                                      </p:cBhvr>
                                      <p:to>
                                        <p:strVal val="visible"/>
                                      </p:to>
                                    </p:set>
                                    <p:animEffect transition="in" filter="dissolve">
                                      <p:cBhvr>
                                        <p:cTn id="17" dur="500"/>
                                        <p:tgtEl>
                                          <p:spTgt spid="297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700">
                                            <p:txEl>
                                              <p:pRg st="3" end="3"/>
                                            </p:txEl>
                                          </p:spTgt>
                                        </p:tgtEl>
                                        <p:attrNameLst>
                                          <p:attrName>style.visibility</p:attrName>
                                        </p:attrNameLst>
                                      </p:cBhvr>
                                      <p:to>
                                        <p:strVal val="visible"/>
                                      </p:to>
                                    </p:set>
                                    <p:animEffect transition="in" filter="dissolve">
                                      <p:cBhvr>
                                        <p:cTn id="22" dur="500"/>
                                        <p:tgtEl>
                                          <p:spTgt spid="297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4579"/>
                                        </p:tgtEl>
                                        <p:attrNameLst>
                                          <p:attrName>style.visibility</p:attrName>
                                        </p:attrNameLst>
                                      </p:cBhvr>
                                      <p:to>
                                        <p:strVal val="visible"/>
                                      </p:to>
                                    </p:set>
                                    <p:animEffect transition="in" filter="box(in)">
                                      <p:cBhvr>
                                        <p:cTn id="27" dur="500"/>
                                        <p:tgtEl>
                                          <p:spTgt spid="2457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9700">
                                            <p:txEl>
                                              <p:pRg st="4" end="4"/>
                                            </p:txEl>
                                          </p:spTgt>
                                        </p:tgtEl>
                                        <p:attrNameLst>
                                          <p:attrName>style.visibility</p:attrName>
                                        </p:attrNameLst>
                                      </p:cBhvr>
                                      <p:to>
                                        <p:strVal val="visible"/>
                                      </p:to>
                                    </p:set>
                                    <p:animEffect transition="in" filter="dissolve">
                                      <p:cBhvr>
                                        <p:cTn id="32" dur="500"/>
                                        <p:tgtEl>
                                          <p:spTgt spid="2970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9700">
                                            <p:txEl>
                                              <p:pRg st="5" end="5"/>
                                            </p:txEl>
                                          </p:spTgt>
                                        </p:tgtEl>
                                        <p:attrNameLst>
                                          <p:attrName>style.visibility</p:attrName>
                                        </p:attrNameLst>
                                      </p:cBhvr>
                                      <p:to>
                                        <p:strVal val="visible"/>
                                      </p:to>
                                    </p:set>
                                    <p:animEffect transition="in" filter="dissolve">
                                      <p:cBhvr>
                                        <p:cTn id="37" dur="500"/>
                                        <p:tgtEl>
                                          <p:spTgt spid="2970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4580"/>
                                        </p:tgtEl>
                                        <p:attrNameLst>
                                          <p:attrName>style.visibility</p:attrName>
                                        </p:attrNameLst>
                                      </p:cBhvr>
                                      <p:to>
                                        <p:strVal val="visible"/>
                                      </p:to>
                                    </p:set>
                                    <p:animEffect transition="in" filter="blinds(horizontal)">
                                      <p:cBhvr>
                                        <p:cTn id="42" dur="500"/>
                                        <p:tgtEl>
                                          <p:spTgt spid="2458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9700">
                                            <p:txEl>
                                              <p:pRg st="6" end="6"/>
                                            </p:txEl>
                                          </p:spTgt>
                                        </p:tgtEl>
                                        <p:attrNameLst>
                                          <p:attrName>style.visibility</p:attrName>
                                        </p:attrNameLst>
                                      </p:cBhvr>
                                      <p:to>
                                        <p:strVal val="visible"/>
                                      </p:to>
                                    </p:set>
                                    <p:animEffect transition="in" filter="dissolve">
                                      <p:cBhvr>
                                        <p:cTn id="47" dur="500"/>
                                        <p:tgtEl>
                                          <p:spTgt spid="29700">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9700">
                                            <p:txEl>
                                              <p:pRg st="8" end="8"/>
                                            </p:txEl>
                                          </p:spTgt>
                                        </p:tgtEl>
                                        <p:attrNameLst>
                                          <p:attrName>style.visibility</p:attrName>
                                        </p:attrNameLst>
                                      </p:cBhvr>
                                      <p:to>
                                        <p:strVal val="visible"/>
                                      </p:to>
                                    </p:set>
                                    <p:animEffect transition="in" filter="dissolve">
                                      <p:cBhvr>
                                        <p:cTn id="52" dur="500"/>
                                        <p:tgtEl>
                                          <p:spTgt spid="2970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p:bldP spid="24579" grpId="0" animBg="1"/>
      <p:bldP spid="2458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81000" y="152136"/>
            <a:ext cx="8079241" cy="482864"/>
          </a:xfrm>
        </p:spPr>
        <p:txBody>
          <a:bodyPr>
            <a:normAutofit fontScale="90000"/>
          </a:bodyPr>
          <a:lstStyle/>
          <a:p>
            <a:pPr eaLnBrk="1" hangingPunct="1">
              <a:defRPr/>
            </a:pPr>
            <a:r>
              <a:rPr lang="id-ID" sz="2600" dirty="0">
                <a:cs typeface="Times New Roman" pitchFamily="18" charset="0"/>
              </a:rPr>
              <a:t>Perusahaan menjual jasa</a:t>
            </a:r>
            <a:r>
              <a:rPr lang="en-US" sz="2600" dirty="0">
                <a:cs typeface="Times New Roman" pitchFamily="18" charset="0"/>
              </a:rPr>
              <a:t>/</a:t>
            </a:r>
            <a:r>
              <a:rPr lang="en-US" sz="2600" dirty="0" err="1">
                <a:cs typeface="Times New Roman" pitchFamily="18" charset="0"/>
              </a:rPr>
              <a:t>barang</a:t>
            </a:r>
            <a:r>
              <a:rPr lang="id-ID" sz="2600" dirty="0">
                <a:cs typeface="Times New Roman" pitchFamily="18" charset="0"/>
              </a:rPr>
              <a:t> secara kredit</a:t>
            </a:r>
            <a:r>
              <a:rPr lang="en-US" sz="2600" dirty="0">
                <a:cs typeface="Times New Roman" pitchFamily="18" charset="0"/>
              </a:rPr>
              <a:t> </a:t>
            </a:r>
            <a:r>
              <a:rPr lang="en-US" sz="2600" dirty="0" err="1">
                <a:cs typeface="Times New Roman" pitchFamily="18" charset="0"/>
              </a:rPr>
              <a:t>dan</a:t>
            </a:r>
            <a:r>
              <a:rPr lang="en-US" sz="2600" dirty="0">
                <a:cs typeface="Times New Roman" pitchFamily="18" charset="0"/>
              </a:rPr>
              <a:t> </a:t>
            </a:r>
            <a:r>
              <a:rPr lang="en-US" sz="2600" dirty="0" err="1">
                <a:cs typeface="Times New Roman" pitchFamily="18" charset="0"/>
              </a:rPr>
              <a:t>menerima</a:t>
            </a:r>
            <a:r>
              <a:rPr lang="en-US" sz="2600" dirty="0">
                <a:cs typeface="Times New Roman" pitchFamily="18" charset="0"/>
              </a:rPr>
              <a:t> </a:t>
            </a:r>
            <a:r>
              <a:rPr lang="en-US" sz="2600" dirty="0" err="1">
                <a:cs typeface="Times New Roman" pitchFamily="18" charset="0"/>
              </a:rPr>
              <a:t>promes</a:t>
            </a:r>
            <a:endParaRPr lang="id-ID" sz="2600" dirty="0"/>
          </a:p>
        </p:txBody>
      </p:sp>
      <p:graphicFrame>
        <p:nvGraphicFramePr>
          <p:cNvPr id="52325" name="Group 101"/>
          <p:cNvGraphicFramePr>
            <a:graphicFrameLocks noGrp="1"/>
          </p:cNvGraphicFramePr>
          <p:nvPr/>
        </p:nvGraphicFramePr>
        <p:xfrm>
          <a:off x="326571" y="5356490"/>
          <a:ext cx="8360455" cy="1513319"/>
        </p:xfrm>
        <a:graphic>
          <a:graphicData uri="http://schemas.openxmlformats.org/drawingml/2006/table">
            <a:tbl>
              <a:tblPr/>
              <a:tblGrid>
                <a:gridCol w="1197429"/>
                <a:gridCol w="3350759"/>
                <a:gridCol w="916214"/>
                <a:gridCol w="1448026"/>
                <a:gridCol w="1448027"/>
              </a:tblGrid>
              <a:tr h="519907">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1627">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1627">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303" name="Rectangle 79"/>
          <p:cNvSpPr>
            <a:spLocks noChangeArrowheads="1"/>
          </p:cNvSpPr>
          <p:nvPr/>
        </p:nvSpPr>
        <p:spPr bwMode="auto">
          <a:xfrm>
            <a:off x="3853090" y="4077230"/>
            <a:ext cx="4646839" cy="1066271"/>
          </a:xfrm>
          <a:prstGeom prst="rect">
            <a:avLst/>
          </a:prstGeom>
          <a:solidFill>
            <a:schemeClr val="accent1"/>
          </a:solidFill>
          <a:ln w="9525">
            <a:solidFill>
              <a:schemeClr val="tx1"/>
            </a:solidFill>
            <a:miter lim="800000"/>
            <a:headEnd/>
            <a:tailEnd/>
          </a:ln>
        </p:spPr>
        <p:txBody>
          <a:bodyPr lIns="77808" tIns="38904" rIns="77808" bIns="38904"/>
          <a:lstStyle/>
          <a:p>
            <a:pPr defTabSz="777804"/>
            <a:r>
              <a:rPr lang="id-ID" sz="2100" dirty="0"/>
              <a:t>1. </a:t>
            </a:r>
            <a:endParaRPr lang="en-US" sz="2100" dirty="0"/>
          </a:p>
          <a:p>
            <a:pPr defTabSz="777804"/>
            <a:r>
              <a:rPr lang="id-ID" sz="2100" dirty="0"/>
              <a:t>2.</a:t>
            </a:r>
          </a:p>
          <a:p>
            <a:pPr defTabSz="777804"/>
            <a:endParaRPr lang="id-ID" sz="2100" dirty="0"/>
          </a:p>
        </p:txBody>
      </p:sp>
      <p:sp>
        <p:nvSpPr>
          <p:cNvPr id="52304" name="Oval 80"/>
          <p:cNvSpPr>
            <a:spLocks noChangeArrowheads="1"/>
          </p:cNvSpPr>
          <p:nvPr/>
        </p:nvSpPr>
        <p:spPr bwMode="auto">
          <a:xfrm>
            <a:off x="0" y="4151313"/>
            <a:ext cx="3123974" cy="914136"/>
          </a:xfrm>
          <a:prstGeom prst="ellipse">
            <a:avLst/>
          </a:prstGeom>
          <a:solidFill>
            <a:schemeClr val="accent1"/>
          </a:solidFill>
          <a:ln w="9525">
            <a:solidFill>
              <a:schemeClr val="tx1"/>
            </a:solidFill>
            <a:round/>
            <a:headEnd/>
            <a:tailEnd/>
          </a:ln>
        </p:spPr>
        <p:txBody>
          <a:bodyPr lIns="77808" tIns="38904" rIns="77808" bIns="38904" anchor="ctr"/>
          <a:lstStyle/>
          <a:p>
            <a:pPr algn="ctr" defTabSz="777804"/>
            <a:r>
              <a:rPr lang="en-US" sz="2100" dirty="0" err="1"/>
              <a:t>Apa</a:t>
            </a:r>
            <a:r>
              <a:rPr lang="en-US" sz="2100" dirty="0"/>
              <a:t> </a:t>
            </a:r>
            <a:r>
              <a:rPr lang="en-US" sz="2100" dirty="0" err="1"/>
              <a:t>pengaruhnya</a:t>
            </a:r>
            <a:endParaRPr lang="en-US" sz="2100" dirty="0"/>
          </a:p>
        </p:txBody>
      </p:sp>
      <p:sp>
        <p:nvSpPr>
          <p:cNvPr id="52305" name="AutoShape 81"/>
          <p:cNvSpPr>
            <a:spLocks noChangeArrowheads="1"/>
          </p:cNvSpPr>
          <p:nvPr/>
        </p:nvSpPr>
        <p:spPr bwMode="auto">
          <a:xfrm>
            <a:off x="2969759" y="4427803"/>
            <a:ext cx="978580" cy="485510"/>
          </a:xfrm>
          <a:prstGeom prst="rightArrow">
            <a:avLst>
              <a:gd name="adj1" fmla="val 50000"/>
              <a:gd name="adj2" fmla="val 58787"/>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52306" name="Rectangle 82"/>
          <p:cNvSpPr>
            <a:spLocks noChangeArrowheads="1"/>
          </p:cNvSpPr>
          <p:nvPr/>
        </p:nvSpPr>
        <p:spPr bwMode="auto">
          <a:xfrm>
            <a:off x="532947" y="825500"/>
            <a:ext cx="8078107" cy="990865"/>
          </a:xfrm>
          <a:prstGeom prst="rect">
            <a:avLst/>
          </a:prstGeom>
          <a:noFill/>
          <a:ln w="9525">
            <a:noFill/>
            <a:miter lim="800000"/>
            <a:headEnd/>
            <a:tailEnd/>
          </a:ln>
        </p:spPr>
        <p:txBody>
          <a:bodyPr lIns="77808" tIns="38904" rIns="77808" bIns="38904" anchor="ctr"/>
          <a:lstStyle/>
          <a:p>
            <a:pPr algn="ctr" defTabSz="777804"/>
            <a:r>
              <a:rPr lang="id-ID" sz="2700" dirty="0">
                <a:solidFill>
                  <a:schemeClr val="tx2"/>
                </a:solidFill>
              </a:rPr>
              <a:t>Perusahaan menjual </a:t>
            </a:r>
            <a:r>
              <a:rPr lang="en-US" sz="2700" dirty="0" err="1">
                <a:solidFill>
                  <a:schemeClr val="tx2"/>
                </a:solidFill>
              </a:rPr>
              <a:t>barang</a:t>
            </a:r>
            <a:r>
              <a:rPr lang="id-ID" sz="2700" dirty="0">
                <a:solidFill>
                  <a:schemeClr val="tx2"/>
                </a:solidFill>
              </a:rPr>
              <a:t> secara kredit </a:t>
            </a:r>
            <a:r>
              <a:rPr lang="en-US" sz="2700" dirty="0" err="1">
                <a:solidFill>
                  <a:schemeClr val="tx2"/>
                </a:solidFill>
                <a:cs typeface="Times New Roman" pitchFamily="18" charset="0"/>
              </a:rPr>
              <a:t>dengan</a:t>
            </a:r>
            <a:r>
              <a:rPr lang="id-ID" sz="2700" dirty="0">
                <a:solidFill>
                  <a:schemeClr val="tx2"/>
                </a:solidFill>
                <a:cs typeface="Times New Roman" pitchFamily="18" charset="0"/>
              </a:rPr>
              <a:t> menerima promes senilai Rp. 1.000.000,00</a:t>
            </a:r>
            <a:r>
              <a:rPr lang="id-ID" sz="2700" dirty="0">
                <a:solidFill>
                  <a:schemeClr val="tx2"/>
                </a:solidFill>
              </a:rPr>
              <a:t> </a:t>
            </a:r>
          </a:p>
        </p:txBody>
      </p:sp>
      <p:sp>
        <p:nvSpPr>
          <p:cNvPr id="52309" name="Text Box 85"/>
          <p:cNvSpPr txBox="1">
            <a:spLocks noChangeArrowheads="1"/>
          </p:cNvSpPr>
          <p:nvPr/>
        </p:nvSpPr>
        <p:spPr bwMode="auto">
          <a:xfrm>
            <a:off x="1615849" y="5770562"/>
            <a:ext cx="203226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Notes Receivable</a:t>
            </a:r>
          </a:p>
        </p:txBody>
      </p:sp>
      <p:sp>
        <p:nvSpPr>
          <p:cNvPr id="52310" name="Text Box 86"/>
          <p:cNvSpPr txBox="1">
            <a:spLocks noChangeArrowheads="1"/>
          </p:cNvSpPr>
          <p:nvPr/>
        </p:nvSpPr>
        <p:spPr bwMode="auto">
          <a:xfrm>
            <a:off x="5984875" y="5770562"/>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52311" name="Text Box 87"/>
          <p:cNvSpPr txBox="1">
            <a:spLocks noChangeArrowheads="1"/>
          </p:cNvSpPr>
          <p:nvPr/>
        </p:nvSpPr>
        <p:spPr bwMode="auto">
          <a:xfrm>
            <a:off x="2024063" y="6303699"/>
            <a:ext cx="12321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Penjualan</a:t>
            </a:r>
            <a:endParaRPr lang="en-US" sz="2100" dirty="0"/>
          </a:p>
        </p:txBody>
      </p:sp>
      <p:sp>
        <p:nvSpPr>
          <p:cNvPr id="52312" name="Text Box 88"/>
          <p:cNvSpPr txBox="1">
            <a:spLocks noChangeArrowheads="1"/>
          </p:cNvSpPr>
          <p:nvPr/>
        </p:nvSpPr>
        <p:spPr bwMode="auto">
          <a:xfrm>
            <a:off x="7521349" y="6303699"/>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52313" name="Text Box 89"/>
          <p:cNvSpPr txBox="1">
            <a:spLocks noChangeArrowheads="1"/>
          </p:cNvSpPr>
          <p:nvPr/>
        </p:nvSpPr>
        <p:spPr bwMode="auto">
          <a:xfrm>
            <a:off x="4087813" y="4077229"/>
            <a:ext cx="33033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Notes Receivable </a:t>
            </a:r>
            <a:r>
              <a:rPr lang="en-US" sz="2100" dirty="0" err="1"/>
              <a:t>bertambah</a:t>
            </a:r>
            <a:endParaRPr lang="en-US" sz="2100" dirty="0"/>
          </a:p>
        </p:txBody>
      </p:sp>
      <p:sp>
        <p:nvSpPr>
          <p:cNvPr id="52314" name="Text Box 90"/>
          <p:cNvSpPr txBox="1">
            <a:spLocks noChangeArrowheads="1"/>
          </p:cNvSpPr>
          <p:nvPr/>
        </p:nvSpPr>
        <p:spPr bwMode="auto">
          <a:xfrm>
            <a:off x="4070803" y="4458229"/>
            <a:ext cx="387289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penjualan</a:t>
            </a:r>
            <a:r>
              <a:rPr lang="en-US" sz="2100" dirty="0"/>
              <a:t> </a:t>
            </a:r>
            <a:r>
              <a:rPr lang="en-US" sz="2100" dirty="0" err="1"/>
              <a:t>bertambah</a:t>
            </a:r>
            <a:endParaRPr lang="en-US" sz="2100" dirty="0"/>
          </a:p>
        </p:txBody>
      </p:sp>
      <p:pic>
        <p:nvPicPr>
          <p:cNvPr id="8231" name="Picture 93"/>
          <p:cNvPicPr>
            <a:picLocks noChangeArrowheads="1"/>
          </p:cNvPicPr>
          <p:nvPr/>
        </p:nvPicPr>
        <p:blipFill>
          <a:blip r:embed="rId2" cstate="print"/>
          <a:srcRect/>
          <a:stretch>
            <a:fillRect/>
          </a:stretch>
        </p:blipFill>
        <p:spPr bwMode="auto">
          <a:xfrm>
            <a:off x="0" y="1270000"/>
            <a:ext cx="1801813" cy="1651000"/>
          </a:xfrm>
          <a:prstGeom prst="rect">
            <a:avLst/>
          </a:prstGeom>
          <a:noFill/>
          <a:ln w="12700">
            <a:noFill/>
            <a:miter lim="800000"/>
            <a:headEnd/>
            <a:tailEnd/>
          </a:ln>
        </p:spPr>
      </p:pic>
      <p:pic>
        <p:nvPicPr>
          <p:cNvPr id="52318" name="Picture 94"/>
          <p:cNvPicPr>
            <a:picLocks noChangeArrowheads="1"/>
          </p:cNvPicPr>
          <p:nvPr/>
        </p:nvPicPr>
        <p:blipFill>
          <a:blip r:embed="rId3" cstate="print"/>
          <a:srcRect/>
          <a:stretch>
            <a:fillRect/>
          </a:stretch>
        </p:blipFill>
        <p:spPr bwMode="auto">
          <a:xfrm>
            <a:off x="7783286" y="2921000"/>
            <a:ext cx="1360714" cy="1270000"/>
          </a:xfrm>
          <a:prstGeom prst="rect">
            <a:avLst/>
          </a:prstGeom>
          <a:noFill/>
          <a:ln w="9525">
            <a:noFill/>
            <a:miter lim="800000"/>
            <a:headEnd/>
            <a:tailEnd/>
          </a:ln>
        </p:spPr>
      </p:pic>
      <p:sp>
        <p:nvSpPr>
          <p:cNvPr id="52320" name="AutoShape 96"/>
          <p:cNvSpPr>
            <a:spLocks noChangeArrowheads="1"/>
          </p:cNvSpPr>
          <p:nvPr/>
        </p:nvSpPr>
        <p:spPr bwMode="auto">
          <a:xfrm>
            <a:off x="8110992" y="2159000"/>
            <a:ext cx="815294" cy="698500"/>
          </a:xfrm>
          <a:prstGeom prst="flowChartDocument">
            <a:avLst/>
          </a:prstGeom>
          <a:solidFill>
            <a:schemeClr val="accent1"/>
          </a:solidFill>
          <a:ln w="9525">
            <a:solidFill>
              <a:schemeClr val="tx1"/>
            </a:solidFill>
            <a:miter lim="800000"/>
            <a:headEnd/>
            <a:tailEnd/>
          </a:ln>
        </p:spPr>
        <p:txBody>
          <a:bodyPr wrap="none" lIns="69546" tIns="34772" rIns="69546" bIns="34772" anchor="ctr"/>
          <a:lstStyle/>
          <a:p>
            <a:pPr algn="ctr" defTabSz="777804"/>
            <a:r>
              <a:rPr lang="en-US" sz="2100" dirty="0" err="1"/>
              <a:t>promes</a:t>
            </a:r>
            <a:endParaRPr lang="en-US" sz="2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306"/>
                                        </p:tgtEl>
                                        <p:attrNameLst>
                                          <p:attrName>style.visibility</p:attrName>
                                        </p:attrNameLst>
                                      </p:cBhvr>
                                      <p:to>
                                        <p:strVal val="visible"/>
                                      </p:to>
                                    </p:set>
                                    <p:animEffect transition="in" filter="wipe(left)">
                                      <p:cBhvr>
                                        <p:cTn id="7" dur="500"/>
                                        <p:tgtEl>
                                          <p:spTgt spid="5230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2318"/>
                                        </p:tgtEl>
                                        <p:attrNameLst>
                                          <p:attrName>style.visibility</p:attrName>
                                        </p:attrNameLst>
                                      </p:cBhvr>
                                      <p:to>
                                        <p:strVal val="visible"/>
                                      </p:to>
                                    </p:set>
                                    <p:animEffect transition="in" filter="box(in)">
                                      <p:cBhvr>
                                        <p:cTn id="12" dur="500"/>
                                        <p:tgtEl>
                                          <p:spTgt spid="5231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23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2304"/>
                                        </p:tgtEl>
                                        <p:attrNameLst>
                                          <p:attrName>style.visibility</p:attrName>
                                        </p:attrNameLst>
                                      </p:cBhvr>
                                      <p:to>
                                        <p:strVal val="visible"/>
                                      </p:to>
                                    </p:set>
                                    <p:animEffect transition="in" filter="wipe(left)">
                                      <p:cBhvr>
                                        <p:cTn id="21" dur="500"/>
                                        <p:tgtEl>
                                          <p:spTgt spid="5230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52305"/>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5230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52313"/>
                                        </p:tgtEl>
                                        <p:attrNameLst>
                                          <p:attrName>style.visibility</p:attrName>
                                        </p:attrNameLst>
                                      </p:cBhvr>
                                      <p:to>
                                        <p:strVal val="visible"/>
                                      </p:to>
                                    </p:set>
                                    <p:animEffect transition="in" filter="wipe(left)">
                                      <p:cBhvr>
                                        <p:cTn id="33" dur="500"/>
                                        <p:tgtEl>
                                          <p:spTgt spid="5231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52314"/>
                                        </p:tgtEl>
                                        <p:attrNameLst>
                                          <p:attrName>style.visibility</p:attrName>
                                        </p:attrNameLst>
                                      </p:cBhvr>
                                      <p:to>
                                        <p:strVal val="visible"/>
                                      </p:to>
                                    </p:set>
                                    <p:animEffect transition="in" filter="wipe(left)">
                                      <p:cBhvr>
                                        <p:cTn id="38" dur="500"/>
                                        <p:tgtEl>
                                          <p:spTgt spid="52314"/>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523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2309"/>
                                        </p:tgtEl>
                                        <p:attrNameLst>
                                          <p:attrName>style.visibility</p:attrName>
                                        </p:attrNameLst>
                                      </p:cBhvr>
                                      <p:to>
                                        <p:strVal val="visible"/>
                                      </p:to>
                                    </p:set>
                                    <p:animEffect transition="in" filter="wipe(left)">
                                      <p:cBhvr>
                                        <p:cTn id="47" dur="500"/>
                                        <p:tgtEl>
                                          <p:spTgt spid="52309"/>
                                        </p:tgtEl>
                                      </p:cBhvr>
                                    </p:animEffect>
                                  </p:childTnLst>
                                </p:cTn>
                              </p:par>
                            </p:childTnLst>
                          </p:cTn>
                        </p:par>
                        <p:par>
                          <p:cTn id="48" fill="hold">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52310"/>
                                        </p:tgtEl>
                                        <p:attrNameLst>
                                          <p:attrName>style.visibility</p:attrName>
                                        </p:attrNameLst>
                                      </p:cBhvr>
                                      <p:to>
                                        <p:strVal val="visible"/>
                                      </p:to>
                                    </p:set>
                                    <p:animEffect transition="in" filter="wipe(left)">
                                      <p:cBhvr>
                                        <p:cTn id="51" dur="500"/>
                                        <p:tgtEl>
                                          <p:spTgt spid="52310"/>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2311"/>
                                        </p:tgtEl>
                                        <p:attrNameLst>
                                          <p:attrName>style.visibility</p:attrName>
                                        </p:attrNameLst>
                                      </p:cBhvr>
                                      <p:to>
                                        <p:strVal val="visible"/>
                                      </p:to>
                                    </p:set>
                                    <p:animEffect transition="in" filter="wipe(left)">
                                      <p:cBhvr>
                                        <p:cTn id="56" dur="500"/>
                                        <p:tgtEl>
                                          <p:spTgt spid="52311"/>
                                        </p:tgtEl>
                                      </p:cBhvr>
                                    </p:animEffect>
                                  </p:childTnLst>
                                </p:cTn>
                              </p:par>
                            </p:childTnLst>
                          </p:cTn>
                        </p:par>
                        <p:par>
                          <p:cTn id="57" fill="hold">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52312"/>
                                        </p:tgtEl>
                                        <p:attrNameLst>
                                          <p:attrName>style.visibility</p:attrName>
                                        </p:attrNameLst>
                                      </p:cBhvr>
                                      <p:to>
                                        <p:strVal val="visible"/>
                                      </p:to>
                                    </p:set>
                                    <p:animEffect transition="in" filter="wipe(left)">
                                      <p:cBhvr>
                                        <p:cTn id="60" dur="500"/>
                                        <p:tgtEl>
                                          <p:spTgt spid="52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03" grpId="0" animBg="1" autoUpdateAnimBg="0"/>
      <p:bldP spid="52304" grpId="0" animBg="1" autoUpdateAnimBg="0"/>
      <p:bldP spid="52305" grpId="0" animBg="1"/>
      <p:bldP spid="52306" grpId="0" autoUpdateAnimBg="0"/>
      <p:bldP spid="52309" grpId="0" autoUpdateAnimBg="0"/>
      <p:bldP spid="52310" grpId="0" autoUpdateAnimBg="0"/>
      <p:bldP spid="52311" grpId="0" autoUpdateAnimBg="0"/>
      <p:bldP spid="52312" grpId="0" autoUpdateAnimBg="0"/>
      <p:bldP spid="52313" grpId="0" autoUpdateAnimBg="0"/>
      <p:bldP spid="52314" grpId="0" autoUpdateAnimBg="0"/>
      <p:bldP spid="52318" grpId="0" autoUpdateAnimBg="0"/>
      <p:bldP spid="52320"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381000" y="152136"/>
            <a:ext cx="8079241" cy="916781"/>
          </a:xfrm>
        </p:spPr>
        <p:txBody>
          <a:bodyPr>
            <a:normAutofit fontScale="90000"/>
          </a:bodyPr>
          <a:lstStyle/>
          <a:p>
            <a:pPr eaLnBrk="1" hangingPunct="1">
              <a:defRPr/>
            </a:pPr>
            <a:r>
              <a:rPr lang="id-ID" sz="3200" dirty="0">
                <a:cs typeface="Times New Roman" pitchFamily="18" charset="0"/>
              </a:rPr>
              <a:t>Perusahaan men</a:t>
            </a:r>
            <a:r>
              <a:rPr lang="en-US" sz="3200" dirty="0" err="1">
                <a:cs typeface="Times New Roman" pitchFamily="18" charset="0"/>
              </a:rPr>
              <a:t>erima</a:t>
            </a:r>
            <a:r>
              <a:rPr lang="en-US" sz="3200" dirty="0">
                <a:cs typeface="Times New Roman" pitchFamily="18" charset="0"/>
              </a:rPr>
              <a:t> </a:t>
            </a:r>
            <a:r>
              <a:rPr lang="en-US" sz="3200" dirty="0" err="1">
                <a:cs typeface="Times New Roman" pitchFamily="18" charset="0"/>
              </a:rPr>
              <a:t>promes</a:t>
            </a:r>
            <a:r>
              <a:rPr lang="en-US" sz="3200" dirty="0">
                <a:cs typeface="Times New Roman" pitchFamily="18" charset="0"/>
              </a:rPr>
              <a:t> </a:t>
            </a:r>
            <a:r>
              <a:rPr lang="en-US" sz="3200" dirty="0" err="1">
                <a:cs typeface="Times New Roman" pitchFamily="18" charset="0"/>
              </a:rPr>
              <a:t>atas</a:t>
            </a:r>
            <a:r>
              <a:rPr lang="en-US" sz="3200" dirty="0">
                <a:cs typeface="Times New Roman" pitchFamily="18" charset="0"/>
              </a:rPr>
              <a:t> </a:t>
            </a:r>
            <a:r>
              <a:rPr lang="en-US" sz="3200" dirty="0" err="1">
                <a:cs typeface="Times New Roman" pitchFamily="18" charset="0"/>
              </a:rPr>
              <a:t>pelunasan</a:t>
            </a:r>
            <a:r>
              <a:rPr lang="en-US" sz="3200" dirty="0">
                <a:cs typeface="Times New Roman" pitchFamily="18" charset="0"/>
              </a:rPr>
              <a:t> </a:t>
            </a:r>
            <a:r>
              <a:rPr lang="en-US" sz="3200" dirty="0" err="1">
                <a:cs typeface="Times New Roman" pitchFamily="18" charset="0"/>
              </a:rPr>
              <a:t>piutang</a:t>
            </a:r>
            <a:endParaRPr lang="id-ID" sz="3200" dirty="0"/>
          </a:p>
        </p:txBody>
      </p:sp>
      <p:graphicFrame>
        <p:nvGraphicFramePr>
          <p:cNvPr id="132138" name="Group 42"/>
          <p:cNvGraphicFramePr>
            <a:graphicFrameLocks noGrp="1"/>
          </p:cNvGraphicFramePr>
          <p:nvPr/>
        </p:nvGraphicFramePr>
        <p:xfrm>
          <a:off x="305027" y="4878917"/>
          <a:ext cx="8381999" cy="1750220"/>
        </p:xfrm>
        <a:graphic>
          <a:graphicData uri="http://schemas.openxmlformats.org/drawingml/2006/table">
            <a:tbl>
              <a:tblPr/>
              <a:tblGrid>
                <a:gridCol w="1218973"/>
                <a:gridCol w="3350759"/>
                <a:gridCol w="916214"/>
                <a:gridCol w="1448026"/>
                <a:gridCol w="1448027"/>
              </a:tblGrid>
              <a:tr h="683948">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45" name="Rectangle 29"/>
          <p:cNvSpPr>
            <a:spLocks noChangeArrowheads="1"/>
          </p:cNvSpPr>
          <p:nvPr/>
        </p:nvSpPr>
        <p:spPr bwMode="auto">
          <a:xfrm>
            <a:off x="3853090" y="3276865"/>
            <a:ext cx="4646839" cy="1067593"/>
          </a:xfrm>
          <a:prstGeom prst="rect">
            <a:avLst/>
          </a:prstGeom>
          <a:solidFill>
            <a:schemeClr val="accent1"/>
          </a:solidFill>
          <a:ln w="9525">
            <a:solidFill>
              <a:schemeClr val="tx1"/>
            </a:solidFill>
            <a:miter lim="800000"/>
            <a:headEnd/>
            <a:tailEnd/>
          </a:ln>
        </p:spPr>
        <p:txBody>
          <a:bodyPr lIns="77808" tIns="38904" rIns="77808" bIns="38904"/>
          <a:lstStyle/>
          <a:p>
            <a:pPr defTabSz="777804"/>
            <a:r>
              <a:rPr lang="en-US" sz="2100" dirty="0"/>
              <a:t> </a:t>
            </a:r>
            <a:r>
              <a:rPr lang="id-ID" sz="2100" dirty="0"/>
              <a:t>1. </a:t>
            </a:r>
            <a:endParaRPr lang="en-US" sz="2100" dirty="0"/>
          </a:p>
          <a:p>
            <a:pPr defTabSz="777804"/>
            <a:r>
              <a:rPr lang="id-ID" sz="2100" dirty="0"/>
              <a:t> 2.</a:t>
            </a:r>
          </a:p>
          <a:p>
            <a:pPr defTabSz="777804"/>
            <a:endParaRPr lang="id-ID" sz="2100" dirty="0"/>
          </a:p>
        </p:txBody>
      </p:sp>
      <p:sp>
        <p:nvSpPr>
          <p:cNvPr id="132126" name="Oval 30"/>
          <p:cNvSpPr>
            <a:spLocks noChangeArrowheads="1"/>
          </p:cNvSpPr>
          <p:nvPr/>
        </p:nvSpPr>
        <p:spPr bwMode="auto">
          <a:xfrm>
            <a:off x="0" y="3352271"/>
            <a:ext cx="3123974" cy="915458"/>
          </a:xfrm>
          <a:prstGeom prst="ellipse">
            <a:avLst/>
          </a:prstGeom>
          <a:solidFill>
            <a:schemeClr val="accent1"/>
          </a:solidFill>
          <a:ln w="9525">
            <a:solidFill>
              <a:schemeClr val="tx1"/>
            </a:solidFill>
            <a:round/>
            <a:headEnd/>
            <a:tailEnd/>
          </a:ln>
        </p:spPr>
        <p:txBody>
          <a:bodyPr lIns="77808" tIns="38904" rIns="77808" bIns="38904" anchor="ctr"/>
          <a:lstStyle/>
          <a:p>
            <a:pPr algn="ctr" defTabSz="777804"/>
            <a:r>
              <a:rPr lang="en-US" sz="2100" dirty="0" err="1"/>
              <a:t>Apa</a:t>
            </a:r>
            <a:r>
              <a:rPr lang="en-US" sz="2100" dirty="0"/>
              <a:t> </a:t>
            </a:r>
            <a:r>
              <a:rPr lang="en-US" sz="2100" dirty="0" err="1"/>
              <a:t>pengaruhnya</a:t>
            </a:r>
            <a:endParaRPr lang="en-US" sz="2100" dirty="0"/>
          </a:p>
        </p:txBody>
      </p:sp>
      <p:sp>
        <p:nvSpPr>
          <p:cNvPr id="9247" name="AutoShape 31"/>
          <p:cNvSpPr>
            <a:spLocks noChangeArrowheads="1"/>
          </p:cNvSpPr>
          <p:nvPr/>
        </p:nvSpPr>
        <p:spPr bwMode="auto">
          <a:xfrm>
            <a:off x="2969759" y="3628761"/>
            <a:ext cx="978580" cy="485510"/>
          </a:xfrm>
          <a:prstGeom prst="rightArrow">
            <a:avLst>
              <a:gd name="adj1" fmla="val 50000"/>
              <a:gd name="adj2" fmla="val 58787"/>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32129" name="Text Box 33"/>
          <p:cNvSpPr txBox="1">
            <a:spLocks noChangeArrowheads="1"/>
          </p:cNvSpPr>
          <p:nvPr/>
        </p:nvSpPr>
        <p:spPr bwMode="auto">
          <a:xfrm>
            <a:off x="1615849" y="5562865"/>
            <a:ext cx="203226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Notes Receivable</a:t>
            </a:r>
          </a:p>
        </p:txBody>
      </p:sp>
      <p:sp>
        <p:nvSpPr>
          <p:cNvPr id="132130" name="Text Box 34"/>
          <p:cNvSpPr txBox="1">
            <a:spLocks noChangeArrowheads="1"/>
          </p:cNvSpPr>
          <p:nvPr/>
        </p:nvSpPr>
        <p:spPr bwMode="auto">
          <a:xfrm>
            <a:off x="5984875" y="5562865"/>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132131" name="Text Box 35"/>
          <p:cNvSpPr txBox="1">
            <a:spLocks noChangeArrowheads="1"/>
          </p:cNvSpPr>
          <p:nvPr/>
        </p:nvSpPr>
        <p:spPr bwMode="auto">
          <a:xfrm>
            <a:off x="2030866" y="6096000"/>
            <a:ext cx="982618"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endParaRPr lang="en-US" sz="2100" dirty="0"/>
          </a:p>
        </p:txBody>
      </p:sp>
      <p:sp>
        <p:nvSpPr>
          <p:cNvPr id="132132" name="Text Box 36"/>
          <p:cNvSpPr txBox="1">
            <a:spLocks noChangeArrowheads="1"/>
          </p:cNvSpPr>
          <p:nvPr/>
        </p:nvSpPr>
        <p:spPr bwMode="auto">
          <a:xfrm>
            <a:off x="7521349" y="6096000"/>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132133" name="Text Box 37"/>
          <p:cNvSpPr txBox="1">
            <a:spLocks noChangeArrowheads="1"/>
          </p:cNvSpPr>
          <p:nvPr/>
        </p:nvSpPr>
        <p:spPr bwMode="auto">
          <a:xfrm>
            <a:off x="4253367" y="3276865"/>
            <a:ext cx="33033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Notes Receivable </a:t>
            </a:r>
            <a:r>
              <a:rPr lang="en-US" sz="2100" dirty="0" err="1"/>
              <a:t>bertambah</a:t>
            </a:r>
            <a:endParaRPr lang="en-US" sz="2100" dirty="0"/>
          </a:p>
        </p:txBody>
      </p:sp>
      <p:sp>
        <p:nvSpPr>
          <p:cNvPr id="132134" name="Text Box 38"/>
          <p:cNvSpPr txBox="1">
            <a:spLocks noChangeArrowheads="1"/>
          </p:cNvSpPr>
          <p:nvPr/>
        </p:nvSpPr>
        <p:spPr bwMode="auto">
          <a:xfrm>
            <a:off x="4264706" y="3657865"/>
            <a:ext cx="286364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usaha</a:t>
            </a:r>
            <a:r>
              <a:rPr lang="en-US" sz="2100" dirty="0"/>
              <a:t> </a:t>
            </a:r>
            <a:r>
              <a:rPr lang="en-US" sz="2100" dirty="0" err="1"/>
              <a:t>berkurang</a:t>
            </a:r>
            <a:endParaRPr lang="en-US" sz="2100" dirty="0"/>
          </a:p>
        </p:txBody>
      </p:sp>
      <p:sp>
        <p:nvSpPr>
          <p:cNvPr id="9254" name="Rectangle 39"/>
          <p:cNvSpPr>
            <a:spLocks noChangeArrowheads="1"/>
          </p:cNvSpPr>
          <p:nvPr/>
        </p:nvSpPr>
        <p:spPr bwMode="auto">
          <a:xfrm>
            <a:off x="151947" y="1295136"/>
            <a:ext cx="8459107" cy="1600729"/>
          </a:xfrm>
          <a:prstGeom prst="rect">
            <a:avLst/>
          </a:prstGeom>
          <a:solidFill>
            <a:srgbClr val="FFFFCC">
              <a:alpha val="50195"/>
            </a:srgbClr>
          </a:solidFill>
          <a:ln w="9525">
            <a:solidFill>
              <a:srgbClr val="FF0000"/>
            </a:solidFill>
            <a:miter lim="800000"/>
            <a:headEnd/>
            <a:tailEnd/>
          </a:ln>
        </p:spPr>
        <p:txBody>
          <a:bodyPr lIns="77808" tIns="38904" rIns="77808" bIns="38904" anchor="ctr"/>
          <a:lstStyle/>
          <a:p>
            <a:pPr algn="ctr" defTabSz="777804"/>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tanggal</a:t>
            </a:r>
            <a:r>
              <a:rPr lang="en-US" sz="2100" dirty="0">
                <a:solidFill>
                  <a:schemeClr val="tx2"/>
                </a:solidFill>
                <a:cs typeface="Times New Roman" pitchFamily="18" charset="0"/>
              </a:rPr>
              <a:t> 2 </a:t>
            </a:r>
            <a:r>
              <a:rPr lang="en-US" sz="2100" dirty="0" err="1">
                <a:solidFill>
                  <a:schemeClr val="tx2"/>
                </a:solidFill>
                <a:cs typeface="Times New Roman" pitchFamily="18" charset="0"/>
              </a:rPr>
              <a:t>Januari</a:t>
            </a:r>
            <a:r>
              <a:rPr lang="en-US" sz="2100" dirty="0">
                <a:solidFill>
                  <a:schemeClr val="tx2"/>
                </a:solidFill>
                <a:cs typeface="Times New Roman" pitchFamily="18" charset="0"/>
              </a:rPr>
              <a:t> 2000 </a:t>
            </a:r>
            <a:r>
              <a:rPr lang="en-US" sz="2100" dirty="0" err="1">
                <a:solidFill>
                  <a:schemeClr val="tx2"/>
                </a:solidFill>
                <a:cs typeface="Times New Roman" pitchFamily="18" charset="0"/>
              </a:rPr>
              <a:t>menjual</a:t>
            </a:r>
            <a:r>
              <a:rPr lang="en-US" sz="2100" dirty="0">
                <a:solidFill>
                  <a:schemeClr val="tx2"/>
                </a:solidFill>
                <a:cs typeface="Times New Roman" pitchFamily="18" charset="0"/>
              </a:rPr>
              <a:t> </a:t>
            </a:r>
            <a:r>
              <a:rPr lang="en-US" sz="2100" dirty="0" err="1">
                <a:solidFill>
                  <a:schemeClr val="tx2"/>
                </a:solidFill>
                <a:cs typeface="Times New Roman" pitchFamily="18" charset="0"/>
              </a:rPr>
              <a:t>jasa</a:t>
            </a:r>
            <a:r>
              <a:rPr lang="en-US" sz="2100" dirty="0">
                <a:solidFill>
                  <a:schemeClr val="tx2"/>
                </a:solidFill>
                <a:cs typeface="Times New Roman" pitchFamily="18" charset="0"/>
              </a:rPr>
              <a:t> </a:t>
            </a:r>
            <a:r>
              <a:rPr lang="en-US" sz="2100" dirty="0" err="1">
                <a:solidFill>
                  <a:schemeClr val="tx2"/>
                </a:solidFill>
                <a:cs typeface="Times New Roman" pitchFamily="18" charset="0"/>
              </a:rPr>
              <a:t>secara</a:t>
            </a:r>
            <a:r>
              <a:rPr lang="en-US" sz="2100" dirty="0">
                <a:solidFill>
                  <a:schemeClr val="tx2"/>
                </a:solidFill>
                <a:cs typeface="Times New Roman" pitchFamily="18" charset="0"/>
              </a:rPr>
              <a:t> </a:t>
            </a:r>
            <a:r>
              <a:rPr lang="en-US" sz="2100" dirty="0" err="1">
                <a:solidFill>
                  <a:schemeClr val="tx2"/>
                </a:solidFill>
                <a:cs typeface="Times New Roman" pitchFamily="18" charset="0"/>
              </a:rPr>
              <a:t>kredit</a:t>
            </a:r>
            <a:r>
              <a:rPr lang="en-US" sz="2100" dirty="0">
                <a:solidFill>
                  <a:schemeClr val="tx2"/>
                </a:solidFill>
                <a:cs typeface="Times New Roman" pitchFamily="18" charset="0"/>
              </a:rPr>
              <a:t> </a:t>
            </a:r>
            <a:r>
              <a:rPr lang="en-US" sz="2100" dirty="0" err="1">
                <a:solidFill>
                  <a:schemeClr val="tx2"/>
                </a:solidFill>
                <a:cs typeface="Times New Roman" pitchFamily="18" charset="0"/>
              </a:rPr>
              <a:t>dan</a:t>
            </a:r>
            <a:r>
              <a:rPr lang="en-US" sz="2100" dirty="0">
                <a:solidFill>
                  <a:schemeClr val="tx2"/>
                </a:solidFill>
                <a:cs typeface="Times New Roman" pitchFamily="18" charset="0"/>
              </a:rPr>
              <a:t> </a:t>
            </a:r>
            <a:r>
              <a:rPr lang="en-US" sz="2100" dirty="0" err="1">
                <a:solidFill>
                  <a:schemeClr val="tx2"/>
                </a:solidFill>
                <a:cs typeface="Times New Roman" pitchFamily="18" charset="0"/>
              </a:rPr>
              <a:t>jatuh</a:t>
            </a:r>
            <a:r>
              <a:rPr lang="en-US" sz="2100" dirty="0">
                <a:solidFill>
                  <a:schemeClr val="tx2"/>
                </a:solidFill>
                <a:cs typeface="Times New Roman" pitchFamily="18" charset="0"/>
              </a:rPr>
              <a:t> tempo 2 </a:t>
            </a:r>
            <a:r>
              <a:rPr lang="en-US" sz="2100" dirty="0" err="1">
                <a:solidFill>
                  <a:schemeClr val="tx2"/>
                </a:solidFill>
                <a:cs typeface="Times New Roman" pitchFamily="18" charset="0"/>
              </a:rPr>
              <a:t>Februari</a:t>
            </a:r>
            <a:r>
              <a:rPr lang="en-US" sz="2100" dirty="0">
                <a:solidFill>
                  <a:schemeClr val="tx2"/>
                </a:solidFill>
                <a:cs typeface="Times New Roman" pitchFamily="18" charset="0"/>
              </a:rPr>
              <a:t> 2000.  </a:t>
            </a:r>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tanggal</a:t>
            </a:r>
            <a:r>
              <a:rPr lang="en-US" sz="2100" dirty="0">
                <a:solidFill>
                  <a:schemeClr val="tx2"/>
                </a:solidFill>
                <a:cs typeface="Times New Roman" pitchFamily="18" charset="0"/>
              </a:rPr>
              <a:t> 2 </a:t>
            </a:r>
            <a:r>
              <a:rPr lang="en-US" sz="2100" dirty="0" err="1">
                <a:solidFill>
                  <a:schemeClr val="tx2"/>
                </a:solidFill>
                <a:cs typeface="Times New Roman" pitchFamily="18" charset="0"/>
              </a:rPr>
              <a:t>Februari</a:t>
            </a:r>
            <a:r>
              <a:rPr lang="en-US" sz="2100" dirty="0">
                <a:solidFill>
                  <a:schemeClr val="tx2"/>
                </a:solidFill>
                <a:cs typeface="Times New Roman" pitchFamily="18" charset="0"/>
              </a:rPr>
              <a:t> 2000 </a:t>
            </a:r>
            <a:r>
              <a:rPr lang="en-US" sz="2100" dirty="0" err="1">
                <a:solidFill>
                  <a:schemeClr val="tx2"/>
                </a:solidFill>
                <a:cs typeface="Times New Roman" pitchFamily="18" charset="0"/>
              </a:rPr>
              <a:t>perusahaan</a:t>
            </a:r>
            <a:r>
              <a:rPr lang="en-US" sz="2100" dirty="0">
                <a:solidFill>
                  <a:schemeClr val="tx2"/>
                </a:solidFill>
                <a:cs typeface="Times New Roman" pitchFamily="18" charset="0"/>
              </a:rPr>
              <a:t>  </a:t>
            </a:r>
            <a:r>
              <a:rPr lang="en-US" sz="2100" dirty="0" err="1">
                <a:solidFill>
                  <a:schemeClr val="tx2"/>
                </a:solidFill>
                <a:cs typeface="Times New Roman" pitchFamily="18" charset="0"/>
              </a:rPr>
              <a:t>menerima</a:t>
            </a:r>
            <a:r>
              <a:rPr lang="en-US" sz="2100" dirty="0">
                <a:solidFill>
                  <a:schemeClr val="tx2"/>
                </a:solidFill>
                <a:cs typeface="Times New Roman" pitchFamily="18" charset="0"/>
              </a:rPr>
              <a:t> </a:t>
            </a:r>
            <a:r>
              <a:rPr lang="en-US" sz="2100" dirty="0" err="1">
                <a:solidFill>
                  <a:schemeClr val="tx2"/>
                </a:solidFill>
                <a:cs typeface="Times New Roman" pitchFamily="18" charset="0"/>
              </a:rPr>
              <a:t>promes</a:t>
            </a:r>
            <a:r>
              <a:rPr lang="en-US" sz="2100" dirty="0">
                <a:solidFill>
                  <a:schemeClr val="tx2"/>
                </a:solidFill>
                <a:cs typeface="Times New Roman" pitchFamily="18" charset="0"/>
              </a:rPr>
              <a:t> </a:t>
            </a:r>
            <a:r>
              <a:rPr lang="en-US" sz="2100" dirty="0" err="1">
                <a:solidFill>
                  <a:schemeClr val="tx2"/>
                </a:solidFill>
                <a:cs typeface="Times New Roman" pitchFamily="18" charset="0"/>
              </a:rPr>
              <a:t>senilai</a:t>
            </a:r>
            <a:r>
              <a:rPr lang="en-US" sz="2100" dirty="0">
                <a:solidFill>
                  <a:schemeClr val="tx2"/>
                </a:solidFill>
                <a:cs typeface="Times New Roman" pitchFamily="18" charset="0"/>
              </a:rPr>
              <a:t> </a:t>
            </a:r>
            <a:r>
              <a:rPr lang="en-US" sz="2100" dirty="0" err="1">
                <a:solidFill>
                  <a:schemeClr val="tx2"/>
                </a:solidFill>
                <a:cs typeface="Times New Roman" pitchFamily="18" charset="0"/>
              </a:rPr>
              <a:t>Rp</a:t>
            </a:r>
            <a:r>
              <a:rPr lang="en-US" sz="2100" dirty="0">
                <a:solidFill>
                  <a:schemeClr val="tx2"/>
                </a:solidFill>
                <a:cs typeface="Times New Roman" pitchFamily="18" charset="0"/>
              </a:rPr>
              <a:t>. 1.000.000,00  </a:t>
            </a:r>
            <a:r>
              <a:rPr lang="en-US" sz="2100" dirty="0" err="1">
                <a:solidFill>
                  <a:schemeClr val="tx2"/>
                </a:solidFill>
                <a:cs typeface="Times New Roman" pitchFamily="18" charset="0"/>
              </a:rPr>
              <a:t>bunga</a:t>
            </a:r>
            <a:r>
              <a:rPr lang="en-US" sz="2100" dirty="0">
                <a:solidFill>
                  <a:schemeClr val="tx2"/>
                </a:solidFill>
                <a:cs typeface="Times New Roman" pitchFamily="18" charset="0"/>
              </a:rPr>
              <a:t> 12 % </a:t>
            </a:r>
            <a:r>
              <a:rPr lang="en-US" sz="2100" dirty="0" err="1">
                <a:solidFill>
                  <a:schemeClr val="tx2"/>
                </a:solidFill>
                <a:cs typeface="Times New Roman" pitchFamily="18" charset="0"/>
              </a:rPr>
              <a:t>jatuh</a:t>
            </a:r>
            <a:r>
              <a:rPr lang="en-US" sz="2100" dirty="0">
                <a:solidFill>
                  <a:schemeClr val="tx2"/>
                </a:solidFill>
                <a:cs typeface="Times New Roman" pitchFamily="18" charset="0"/>
              </a:rPr>
              <a:t> tempo 2 Mei 2000 </a:t>
            </a:r>
            <a:r>
              <a:rPr lang="en-US" sz="2100" dirty="0" err="1">
                <a:solidFill>
                  <a:schemeClr val="tx2"/>
                </a:solidFill>
                <a:cs typeface="Times New Roman" pitchFamily="18" charset="0"/>
              </a:rPr>
              <a:t>sebagai</a:t>
            </a:r>
            <a:r>
              <a:rPr lang="en-US" sz="2100" dirty="0">
                <a:solidFill>
                  <a:schemeClr val="tx2"/>
                </a:solidFill>
                <a:cs typeface="Times New Roman" pitchFamily="18" charset="0"/>
              </a:rPr>
              <a:t> </a:t>
            </a:r>
            <a:r>
              <a:rPr lang="en-US" sz="2100" dirty="0" err="1">
                <a:solidFill>
                  <a:schemeClr val="tx2"/>
                </a:solidFill>
                <a:cs typeface="Times New Roman" pitchFamily="18" charset="0"/>
              </a:rPr>
              <a:t>pelunasan</a:t>
            </a:r>
            <a:r>
              <a:rPr lang="en-US" sz="2100" dirty="0">
                <a:solidFill>
                  <a:schemeClr val="tx2"/>
                </a:solidFill>
                <a:cs typeface="Times New Roman" pitchFamily="18" charset="0"/>
              </a:rPr>
              <a:t>  </a:t>
            </a:r>
            <a:r>
              <a:rPr lang="en-US" sz="2100" dirty="0" err="1">
                <a:solidFill>
                  <a:schemeClr val="tx2"/>
                </a:solidFill>
                <a:cs typeface="Times New Roman" pitchFamily="18" charset="0"/>
              </a:rPr>
              <a:t>tagihan</a:t>
            </a:r>
            <a:r>
              <a:rPr lang="en-US" sz="2100" dirty="0">
                <a:solidFill>
                  <a:schemeClr val="tx2"/>
                </a:solidFill>
                <a:cs typeface="Times New Roman" pitchFamily="18" charset="0"/>
              </a:rPr>
              <a:t> </a:t>
            </a:r>
            <a:r>
              <a:rPr lang="en-US" sz="2100" dirty="0" err="1">
                <a:solidFill>
                  <a:schemeClr val="tx2"/>
                </a:solidFill>
                <a:cs typeface="Times New Roman" pitchFamily="18" charset="0"/>
              </a:rPr>
              <a:t>tersebut</a:t>
            </a:r>
            <a:r>
              <a:rPr lang="en-US" sz="2100" dirty="0">
                <a:solidFill>
                  <a:schemeClr val="tx2"/>
                </a:solidFill>
              </a:rPr>
              <a:t> </a:t>
            </a:r>
            <a:endParaRPr lang="id-ID" sz="21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2126"/>
                                        </p:tgtEl>
                                        <p:attrNameLst>
                                          <p:attrName>style.visibility</p:attrName>
                                        </p:attrNameLst>
                                      </p:cBhvr>
                                      <p:to>
                                        <p:strVal val="visible"/>
                                      </p:to>
                                    </p:set>
                                    <p:animEffect transition="in" filter="wipe(left)">
                                      <p:cBhvr>
                                        <p:cTn id="7" dur="500"/>
                                        <p:tgtEl>
                                          <p:spTgt spid="1321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2133"/>
                                        </p:tgtEl>
                                        <p:attrNameLst>
                                          <p:attrName>style.visibility</p:attrName>
                                        </p:attrNameLst>
                                      </p:cBhvr>
                                      <p:to>
                                        <p:strVal val="visible"/>
                                      </p:to>
                                    </p:set>
                                    <p:animEffect transition="in" filter="wipe(left)">
                                      <p:cBhvr>
                                        <p:cTn id="12" dur="500"/>
                                        <p:tgtEl>
                                          <p:spTgt spid="13213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2134"/>
                                        </p:tgtEl>
                                        <p:attrNameLst>
                                          <p:attrName>style.visibility</p:attrName>
                                        </p:attrNameLst>
                                      </p:cBhvr>
                                      <p:to>
                                        <p:strVal val="visible"/>
                                      </p:to>
                                    </p:set>
                                    <p:animEffect transition="in" filter="wipe(left)">
                                      <p:cBhvr>
                                        <p:cTn id="17" dur="500"/>
                                        <p:tgtEl>
                                          <p:spTgt spid="13213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499"/>
                                          </p:stCondLst>
                                        </p:cTn>
                                        <p:tgtEl>
                                          <p:spTgt spid="13213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2129"/>
                                        </p:tgtEl>
                                        <p:attrNameLst>
                                          <p:attrName>style.visibility</p:attrName>
                                        </p:attrNameLst>
                                      </p:cBhvr>
                                      <p:to>
                                        <p:strVal val="visible"/>
                                      </p:to>
                                    </p:set>
                                    <p:animEffect transition="in" filter="wipe(left)">
                                      <p:cBhvr>
                                        <p:cTn id="26" dur="500"/>
                                        <p:tgtEl>
                                          <p:spTgt spid="132129"/>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32130"/>
                                        </p:tgtEl>
                                        <p:attrNameLst>
                                          <p:attrName>style.visibility</p:attrName>
                                        </p:attrNameLst>
                                      </p:cBhvr>
                                      <p:to>
                                        <p:strVal val="visible"/>
                                      </p:to>
                                    </p:set>
                                    <p:animEffect transition="in" filter="wipe(left)">
                                      <p:cBhvr>
                                        <p:cTn id="30" dur="500"/>
                                        <p:tgtEl>
                                          <p:spTgt spid="13213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32131"/>
                                        </p:tgtEl>
                                        <p:attrNameLst>
                                          <p:attrName>style.visibility</p:attrName>
                                        </p:attrNameLst>
                                      </p:cBhvr>
                                      <p:to>
                                        <p:strVal val="visible"/>
                                      </p:to>
                                    </p:set>
                                    <p:animEffect transition="in" filter="wipe(left)">
                                      <p:cBhvr>
                                        <p:cTn id="35" dur="500"/>
                                        <p:tgtEl>
                                          <p:spTgt spid="132131"/>
                                        </p:tgtEl>
                                      </p:cBhvr>
                                    </p:animEffect>
                                  </p:childTnLst>
                                </p:cTn>
                              </p:par>
                            </p:childTnLst>
                          </p:cTn>
                        </p:par>
                        <p:par>
                          <p:cTn id="36" fill="hold">
                            <p:stCondLst>
                              <p:cond delay="500"/>
                            </p:stCondLst>
                            <p:childTnLst>
                              <p:par>
                                <p:cTn id="37" presetID="22" presetClass="entr" presetSubtype="8" fill="hold" grpId="0" nodeType="afterEffect">
                                  <p:stCondLst>
                                    <p:cond delay="0"/>
                                  </p:stCondLst>
                                  <p:childTnLst>
                                    <p:set>
                                      <p:cBhvr>
                                        <p:cTn id="38" dur="1" fill="hold">
                                          <p:stCondLst>
                                            <p:cond delay="0"/>
                                          </p:stCondLst>
                                        </p:cTn>
                                        <p:tgtEl>
                                          <p:spTgt spid="132132"/>
                                        </p:tgtEl>
                                        <p:attrNameLst>
                                          <p:attrName>style.visibility</p:attrName>
                                        </p:attrNameLst>
                                      </p:cBhvr>
                                      <p:to>
                                        <p:strVal val="visible"/>
                                      </p:to>
                                    </p:set>
                                    <p:animEffect transition="in" filter="wipe(left)">
                                      <p:cBhvr>
                                        <p:cTn id="39" dur="500"/>
                                        <p:tgtEl>
                                          <p:spTgt spid="132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26" grpId="0" animBg="1" autoUpdateAnimBg="0"/>
      <p:bldP spid="132129" grpId="0" autoUpdateAnimBg="0"/>
      <p:bldP spid="132130" grpId="0" autoUpdateAnimBg="0"/>
      <p:bldP spid="132131" grpId="0" autoUpdateAnimBg="0"/>
      <p:bldP spid="132132" grpId="0" autoUpdateAnimBg="0"/>
      <p:bldP spid="132133" grpId="0" autoUpdateAnimBg="0"/>
      <p:bldP spid="132134"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87" name="Group 67"/>
          <p:cNvGraphicFramePr>
            <a:graphicFrameLocks noGrp="1"/>
          </p:cNvGraphicFramePr>
          <p:nvPr/>
        </p:nvGraphicFramePr>
        <p:xfrm>
          <a:off x="305027" y="4419865"/>
          <a:ext cx="8381999" cy="2286001"/>
        </p:xfrm>
        <a:graphic>
          <a:graphicData uri="http://schemas.openxmlformats.org/drawingml/2006/table">
            <a:tbl>
              <a:tblPr/>
              <a:tblGrid>
                <a:gridCol w="1218973"/>
                <a:gridCol w="3350759"/>
                <a:gridCol w="916214"/>
                <a:gridCol w="1448026"/>
                <a:gridCol w="1448027"/>
              </a:tblGrid>
              <a:tr h="685271">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458">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74" name="Rectangle 29"/>
          <p:cNvSpPr>
            <a:spLocks noChangeArrowheads="1"/>
          </p:cNvSpPr>
          <p:nvPr/>
        </p:nvSpPr>
        <p:spPr bwMode="auto">
          <a:xfrm>
            <a:off x="3972152" y="2667000"/>
            <a:ext cx="4680857" cy="1370542"/>
          </a:xfrm>
          <a:prstGeom prst="rect">
            <a:avLst/>
          </a:prstGeom>
          <a:solidFill>
            <a:schemeClr val="accent1"/>
          </a:solidFill>
          <a:ln w="9525">
            <a:solidFill>
              <a:schemeClr val="tx1"/>
            </a:solidFill>
            <a:miter lim="800000"/>
            <a:headEnd/>
            <a:tailEnd/>
          </a:ln>
        </p:spPr>
        <p:txBody>
          <a:bodyPr lIns="77808" tIns="38904" rIns="77808" bIns="38904"/>
          <a:lstStyle/>
          <a:p>
            <a:pPr defTabSz="777804"/>
            <a:r>
              <a:rPr lang="id-ID" sz="2100" dirty="0"/>
              <a:t> </a:t>
            </a:r>
            <a:endParaRPr lang="en-US" sz="2100" dirty="0"/>
          </a:p>
          <a:p>
            <a:pPr defTabSz="777804"/>
            <a:r>
              <a:rPr lang="id-ID" sz="2100" dirty="0"/>
              <a:t> </a:t>
            </a:r>
          </a:p>
          <a:p>
            <a:pPr defTabSz="777804"/>
            <a:endParaRPr lang="id-ID" sz="2100" dirty="0"/>
          </a:p>
        </p:txBody>
      </p:sp>
      <p:sp>
        <p:nvSpPr>
          <p:cNvPr id="133150" name="Oval 30"/>
          <p:cNvSpPr>
            <a:spLocks noChangeArrowheads="1"/>
          </p:cNvSpPr>
          <p:nvPr/>
        </p:nvSpPr>
        <p:spPr bwMode="auto">
          <a:xfrm>
            <a:off x="0" y="2743730"/>
            <a:ext cx="3123974" cy="914136"/>
          </a:xfrm>
          <a:prstGeom prst="ellipse">
            <a:avLst/>
          </a:prstGeom>
          <a:solidFill>
            <a:schemeClr val="accent1"/>
          </a:solidFill>
          <a:ln w="9525">
            <a:solidFill>
              <a:schemeClr val="tx1"/>
            </a:solidFill>
            <a:round/>
            <a:headEnd/>
            <a:tailEnd/>
          </a:ln>
        </p:spPr>
        <p:txBody>
          <a:bodyPr lIns="77808" tIns="38904" rIns="77808" bIns="38904" anchor="ctr"/>
          <a:lstStyle/>
          <a:p>
            <a:pPr algn="ctr" defTabSz="777804"/>
            <a:r>
              <a:rPr lang="en-US" sz="2100" dirty="0" err="1"/>
              <a:t>Apa</a:t>
            </a:r>
            <a:r>
              <a:rPr lang="en-US" sz="2100" dirty="0"/>
              <a:t> </a:t>
            </a:r>
            <a:r>
              <a:rPr lang="en-US" sz="2100" dirty="0" err="1"/>
              <a:t>pengaruhnya</a:t>
            </a:r>
            <a:endParaRPr lang="en-US" sz="2100" dirty="0"/>
          </a:p>
        </p:txBody>
      </p:sp>
      <p:sp>
        <p:nvSpPr>
          <p:cNvPr id="10276" name="AutoShape 31"/>
          <p:cNvSpPr>
            <a:spLocks noChangeArrowheads="1"/>
          </p:cNvSpPr>
          <p:nvPr/>
        </p:nvSpPr>
        <p:spPr bwMode="auto">
          <a:xfrm>
            <a:off x="2969759" y="3018896"/>
            <a:ext cx="978580" cy="486833"/>
          </a:xfrm>
          <a:prstGeom prst="rightArrow">
            <a:avLst>
              <a:gd name="adj1" fmla="val 50000"/>
              <a:gd name="adj2" fmla="val 58628"/>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33152" name="Text Box 32"/>
          <p:cNvSpPr txBox="1">
            <a:spLocks noChangeArrowheads="1"/>
          </p:cNvSpPr>
          <p:nvPr/>
        </p:nvSpPr>
        <p:spPr bwMode="auto">
          <a:xfrm>
            <a:off x="1682750" y="5105136"/>
            <a:ext cx="52614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Kas</a:t>
            </a:r>
            <a:endParaRPr lang="en-US" sz="2100" dirty="0"/>
          </a:p>
        </p:txBody>
      </p:sp>
      <p:sp>
        <p:nvSpPr>
          <p:cNvPr id="133153" name="Text Box 33"/>
          <p:cNvSpPr txBox="1">
            <a:spLocks noChangeArrowheads="1"/>
          </p:cNvSpPr>
          <p:nvPr/>
        </p:nvSpPr>
        <p:spPr bwMode="auto">
          <a:xfrm>
            <a:off x="5984875" y="5181865"/>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1.030.000</a:t>
            </a:r>
          </a:p>
        </p:txBody>
      </p:sp>
      <p:sp>
        <p:nvSpPr>
          <p:cNvPr id="133154" name="Text Box 34"/>
          <p:cNvSpPr txBox="1">
            <a:spLocks noChangeArrowheads="1"/>
          </p:cNvSpPr>
          <p:nvPr/>
        </p:nvSpPr>
        <p:spPr bwMode="auto">
          <a:xfrm>
            <a:off x="2030867" y="5638271"/>
            <a:ext cx="1671141"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endParaRPr lang="en-US" sz="2100" dirty="0"/>
          </a:p>
        </p:txBody>
      </p:sp>
      <p:sp>
        <p:nvSpPr>
          <p:cNvPr id="133155" name="Text Box 35"/>
          <p:cNvSpPr txBox="1">
            <a:spLocks noChangeArrowheads="1"/>
          </p:cNvSpPr>
          <p:nvPr/>
        </p:nvSpPr>
        <p:spPr bwMode="auto">
          <a:xfrm>
            <a:off x="7521349" y="5715000"/>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133156" name="Text Box 36"/>
          <p:cNvSpPr txBox="1">
            <a:spLocks noChangeArrowheads="1"/>
          </p:cNvSpPr>
          <p:nvPr/>
        </p:nvSpPr>
        <p:spPr bwMode="auto">
          <a:xfrm>
            <a:off x="4232956" y="2667000"/>
            <a:ext cx="3300881"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Kas</a:t>
            </a:r>
            <a:r>
              <a:rPr lang="en-US" sz="2100" dirty="0"/>
              <a:t> </a:t>
            </a:r>
            <a:r>
              <a:rPr lang="en-US" sz="2100" dirty="0" err="1"/>
              <a:t>bertambah</a:t>
            </a:r>
            <a:r>
              <a:rPr lang="en-US" sz="2100" dirty="0"/>
              <a:t> Rp.1.030.000</a:t>
            </a:r>
          </a:p>
        </p:txBody>
      </p:sp>
      <p:sp>
        <p:nvSpPr>
          <p:cNvPr id="133157" name="Text Box 37"/>
          <p:cNvSpPr txBox="1">
            <a:spLocks noChangeArrowheads="1"/>
          </p:cNvSpPr>
          <p:nvPr/>
        </p:nvSpPr>
        <p:spPr bwMode="auto">
          <a:xfrm>
            <a:off x="4194403" y="2973917"/>
            <a:ext cx="435046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r>
              <a:rPr lang="en-US" sz="2100" dirty="0"/>
              <a:t> </a:t>
            </a:r>
            <a:r>
              <a:rPr lang="en-US" sz="2100" dirty="0" err="1"/>
              <a:t>berkurang</a:t>
            </a:r>
            <a:r>
              <a:rPr lang="en-US" sz="2100" dirty="0"/>
              <a:t> Rp.1.000.000</a:t>
            </a:r>
          </a:p>
        </p:txBody>
      </p:sp>
      <p:sp>
        <p:nvSpPr>
          <p:cNvPr id="10283" name="Rectangle 39"/>
          <p:cNvSpPr>
            <a:spLocks noChangeArrowheads="1"/>
          </p:cNvSpPr>
          <p:nvPr/>
        </p:nvSpPr>
        <p:spPr bwMode="auto">
          <a:xfrm>
            <a:off x="151947" y="63500"/>
            <a:ext cx="8459107" cy="1143000"/>
          </a:xfrm>
          <a:prstGeom prst="rect">
            <a:avLst/>
          </a:prstGeom>
          <a:solidFill>
            <a:srgbClr val="FFFFCC">
              <a:alpha val="50195"/>
            </a:srgbClr>
          </a:solidFill>
          <a:ln w="9525">
            <a:solidFill>
              <a:srgbClr val="FF0000"/>
            </a:solidFill>
            <a:miter lim="800000"/>
            <a:headEnd/>
            <a:tailEnd/>
          </a:ln>
        </p:spPr>
        <p:txBody>
          <a:bodyPr lIns="77808" tIns="38904" rIns="77808" bIns="38904" anchor="ctr"/>
          <a:lstStyle/>
          <a:p>
            <a:pPr algn="ctr" defTabSz="777804"/>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tanggal</a:t>
            </a:r>
            <a:r>
              <a:rPr lang="en-US" sz="2100" dirty="0">
                <a:solidFill>
                  <a:schemeClr val="tx2"/>
                </a:solidFill>
                <a:cs typeface="Times New Roman" pitchFamily="18" charset="0"/>
              </a:rPr>
              <a:t> 2 Mei 2000 </a:t>
            </a:r>
            <a:r>
              <a:rPr lang="en-US" sz="2100" dirty="0" err="1">
                <a:solidFill>
                  <a:schemeClr val="tx2"/>
                </a:solidFill>
                <a:cs typeface="Times New Roman" pitchFamily="18" charset="0"/>
              </a:rPr>
              <a:t>perusahaan</a:t>
            </a:r>
            <a:r>
              <a:rPr lang="en-US" sz="2100" dirty="0">
                <a:solidFill>
                  <a:schemeClr val="tx2"/>
                </a:solidFill>
                <a:cs typeface="Times New Roman" pitchFamily="18" charset="0"/>
              </a:rPr>
              <a:t>  </a:t>
            </a:r>
            <a:r>
              <a:rPr lang="en-US" sz="2100" dirty="0" err="1">
                <a:solidFill>
                  <a:schemeClr val="tx2"/>
                </a:solidFill>
                <a:cs typeface="Times New Roman" pitchFamily="18" charset="0"/>
              </a:rPr>
              <a:t>menerima</a:t>
            </a:r>
            <a:r>
              <a:rPr lang="en-US" sz="2100" dirty="0">
                <a:solidFill>
                  <a:schemeClr val="tx2"/>
                </a:solidFill>
                <a:cs typeface="Times New Roman" pitchFamily="18" charset="0"/>
              </a:rPr>
              <a:t> </a:t>
            </a:r>
            <a:r>
              <a:rPr lang="en-US" sz="2100" dirty="0" err="1">
                <a:solidFill>
                  <a:schemeClr val="tx2"/>
                </a:solidFill>
                <a:cs typeface="Times New Roman" pitchFamily="18" charset="0"/>
              </a:rPr>
              <a:t>hasil</a:t>
            </a:r>
            <a:r>
              <a:rPr lang="en-US" sz="2100" dirty="0">
                <a:solidFill>
                  <a:schemeClr val="tx2"/>
                </a:solidFill>
                <a:cs typeface="Times New Roman" pitchFamily="18" charset="0"/>
              </a:rPr>
              <a:t> </a:t>
            </a:r>
            <a:r>
              <a:rPr lang="en-US" sz="2100" dirty="0" err="1">
                <a:solidFill>
                  <a:schemeClr val="tx2"/>
                </a:solidFill>
                <a:cs typeface="Times New Roman" pitchFamily="18" charset="0"/>
              </a:rPr>
              <a:t>penagihan</a:t>
            </a:r>
            <a:r>
              <a:rPr lang="en-US" sz="2100" dirty="0">
                <a:solidFill>
                  <a:schemeClr val="tx2"/>
                </a:solidFill>
                <a:cs typeface="Times New Roman" pitchFamily="18" charset="0"/>
              </a:rPr>
              <a:t> </a:t>
            </a:r>
            <a:r>
              <a:rPr lang="en-US" sz="2100" dirty="0" err="1">
                <a:solidFill>
                  <a:schemeClr val="tx2"/>
                </a:solidFill>
                <a:cs typeface="Times New Roman" pitchFamily="18" charset="0"/>
              </a:rPr>
              <a:t>promes</a:t>
            </a:r>
            <a:r>
              <a:rPr lang="en-US" sz="2100" dirty="0">
                <a:solidFill>
                  <a:schemeClr val="tx2"/>
                </a:solidFill>
                <a:cs typeface="Times New Roman" pitchFamily="18" charset="0"/>
              </a:rPr>
              <a:t> </a:t>
            </a:r>
            <a:r>
              <a:rPr lang="en-US" sz="2100" dirty="0" err="1">
                <a:solidFill>
                  <a:schemeClr val="tx2"/>
                </a:solidFill>
                <a:cs typeface="Times New Roman" pitchFamily="18" charset="0"/>
              </a:rPr>
              <a:t>Rp</a:t>
            </a:r>
            <a:r>
              <a:rPr lang="en-US" sz="2100" dirty="0">
                <a:solidFill>
                  <a:schemeClr val="tx2"/>
                </a:solidFill>
                <a:cs typeface="Times New Roman" pitchFamily="18" charset="0"/>
              </a:rPr>
              <a:t>. 1.000.000,00 </a:t>
            </a:r>
            <a:r>
              <a:rPr lang="en-US" sz="2100" dirty="0" err="1">
                <a:solidFill>
                  <a:schemeClr val="tx2"/>
                </a:solidFill>
                <a:cs typeface="Times New Roman" pitchFamily="18" charset="0"/>
              </a:rPr>
              <a:t>ditambah</a:t>
            </a:r>
            <a:r>
              <a:rPr lang="en-US" sz="2100" dirty="0">
                <a:solidFill>
                  <a:schemeClr val="tx2"/>
                </a:solidFill>
                <a:cs typeface="Times New Roman" pitchFamily="18" charset="0"/>
              </a:rPr>
              <a:t> </a:t>
            </a:r>
            <a:r>
              <a:rPr lang="en-US" sz="2100" dirty="0" err="1">
                <a:solidFill>
                  <a:schemeClr val="tx2"/>
                </a:solidFill>
                <a:cs typeface="Times New Roman" pitchFamily="18" charset="0"/>
              </a:rPr>
              <a:t>bunga</a:t>
            </a:r>
            <a:r>
              <a:rPr lang="en-US" sz="2100" dirty="0">
                <a:solidFill>
                  <a:schemeClr val="tx2"/>
                </a:solidFill>
                <a:cs typeface="Times New Roman" pitchFamily="18" charset="0"/>
              </a:rPr>
              <a:t>  12 % </a:t>
            </a:r>
            <a:r>
              <a:rPr lang="en-US" sz="2100" dirty="0" err="1">
                <a:solidFill>
                  <a:schemeClr val="tx2"/>
                </a:solidFill>
                <a:cs typeface="Times New Roman" pitchFamily="18" charset="0"/>
              </a:rPr>
              <a:t>setahun</a:t>
            </a:r>
            <a:endParaRPr lang="id-ID" sz="2100" dirty="0">
              <a:solidFill>
                <a:schemeClr val="tx2"/>
              </a:solidFill>
            </a:endParaRPr>
          </a:p>
        </p:txBody>
      </p:sp>
      <p:sp>
        <p:nvSpPr>
          <p:cNvPr id="133160" name="Text Box 40"/>
          <p:cNvSpPr txBox="1">
            <a:spLocks noChangeArrowheads="1"/>
          </p:cNvSpPr>
          <p:nvPr/>
        </p:nvSpPr>
        <p:spPr bwMode="auto">
          <a:xfrm>
            <a:off x="4192134" y="3352271"/>
            <a:ext cx="468863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bunga</a:t>
            </a:r>
            <a:r>
              <a:rPr lang="en-US" sz="2100" dirty="0"/>
              <a:t> </a:t>
            </a:r>
            <a:r>
              <a:rPr lang="en-US" sz="2100" dirty="0" err="1"/>
              <a:t>bertambah</a:t>
            </a:r>
            <a:r>
              <a:rPr lang="en-US" sz="2100" dirty="0"/>
              <a:t>  Rp.30.000</a:t>
            </a:r>
          </a:p>
        </p:txBody>
      </p:sp>
      <p:sp>
        <p:nvSpPr>
          <p:cNvPr id="133172" name="Text Box 52"/>
          <p:cNvSpPr txBox="1">
            <a:spLocks noChangeArrowheads="1"/>
          </p:cNvSpPr>
          <p:nvPr/>
        </p:nvSpPr>
        <p:spPr bwMode="auto">
          <a:xfrm>
            <a:off x="2025197" y="6172729"/>
            <a:ext cx="2192821"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bunga</a:t>
            </a:r>
            <a:endParaRPr lang="en-US" sz="2100" dirty="0"/>
          </a:p>
        </p:txBody>
      </p:sp>
      <p:sp>
        <p:nvSpPr>
          <p:cNvPr id="133173" name="Text Box 53"/>
          <p:cNvSpPr txBox="1">
            <a:spLocks noChangeArrowheads="1"/>
          </p:cNvSpPr>
          <p:nvPr/>
        </p:nvSpPr>
        <p:spPr bwMode="auto">
          <a:xfrm>
            <a:off x="7768545" y="6172729"/>
            <a:ext cx="90573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30.000</a:t>
            </a:r>
          </a:p>
        </p:txBody>
      </p:sp>
      <p:sp>
        <p:nvSpPr>
          <p:cNvPr id="133176" name="Line 56"/>
          <p:cNvSpPr>
            <a:spLocks noChangeShapeType="1"/>
          </p:cNvSpPr>
          <p:nvPr/>
        </p:nvSpPr>
        <p:spPr bwMode="auto">
          <a:xfrm>
            <a:off x="435428" y="1714500"/>
            <a:ext cx="3973286" cy="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3177" name="Text Box 57"/>
          <p:cNvSpPr txBox="1">
            <a:spLocks noChangeArrowheads="1"/>
          </p:cNvSpPr>
          <p:nvPr/>
        </p:nvSpPr>
        <p:spPr bwMode="auto">
          <a:xfrm>
            <a:off x="370795" y="1143001"/>
            <a:ext cx="517157" cy="393389"/>
          </a:xfrm>
          <a:prstGeom prst="rect">
            <a:avLst/>
          </a:prstGeom>
          <a:noFill/>
          <a:ln w="9525">
            <a:noFill/>
            <a:miter lim="800000"/>
            <a:headEnd/>
            <a:tailEnd/>
          </a:ln>
        </p:spPr>
        <p:txBody>
          <a:bodyPr wrap="none" lIns="69546" tIns="34772" rIns="69546" bIns="34772">
            <a:spAutoFit/>
          </a:bodyPr>
          <a:lstStyle/>
          <a:p>
            <a:pPr algn="ctr" defTabSz="777804"/>
            <a:r>
              <a:rPr lang="en-US" sz="2100" dirty="0"/>
              <a:t>2/2</a:t>
            </a:r>
          </a:p>
        </p:txBody>
      </p:sp>
      <p:sp>
        <p:nvSpPr>
          <p:cNvPr id="133178" name="Text Box 58"/>
          <p:cNvSpPr txBox="1">
            <a:spLocks noChangeArrowheads="1"/>
          </p:cNvSpPr>
          <p:nvPr/>
        </p:nvSpPr>
        <p:spPr bwMode="auto">
          <a:xfrm>
            <a:off x="3586617" y="1168136"/>
            <a:ext cx="517157" cy="393389"/>
          </a:xfrm>
          <a:prstGeom prst="rect">
            <a:avLst/>
          </a:prstGeom>
          <a:noFill/>
          <a:ln w="9525">
            <a:noFill/>
            <a:miter lim="800000"/>
            <a:headEnd/>
            <a:tailEnd/>
          </a:ln>
        </p:spPr>
        <p:txBody>
          <a:bodyPr wrap="none" lIns="69546" tIns="34772" rIns="69546" bIns="34772">
            <a:spAutoFit/>
          </a:bodyPr>
          <a:lstStyle/>
          <a:p>
            <a:pPr algn="ctr" defTabSz="777804"/>
            <a:r>
              <a:rPr lang="en-US" sz="2100" dirty="0"/>
              <a:t>2/5</a:t>
            </a:r>
          </a:p>
        </p:txBody>
      </p:sp>
      <p:sp>
        <p:nvSpPr>
          <p:cNvPr id="133179" name="Line 59"/>
          <p:cNvSpPr>
            <a:spLocks noChangeShapeType="1"/>
          </p:cNvSpPr>
          <p:nvPr/>
        </p:nvSpPr>
        <p:spPr bwMode="auto">
          <a:xfrm>
            <a:off x="652009" y="1524000"/>
            <a:ext cx="0" cy="444500"/>
          </a:xfrm>
          <a:prstGeom prst="line">
            <a:avLst/>
          </a:prstGeom>
          <a:noFill/>
          <a:ln w="9525">
            <a:solidFill>
              <a:schemeClr val="tx1"/>
            </a:solidFill>
            <a:round/>
            <a:headEnd/>
            <a:tailEnd/>
          </a:ln>
        </p:spPr>
        <p:txBody>
          <a:bodyPr lIns="69568" tIns="34784" rIns="69568" bIns="34784"/>
          <a:lstStyle/>
          <a:p>
            <a:endParaRPr lang="id-ID"/>
          </a:p>
        </p:txBody>
      </p:sp>
      <p:sp>
        <p:nvSpPr>
          <p:cNvPr id="133180" name="Line 60"/>
          <p:cNvSpPr>
            <a:spLocks noChangeShapeType="1"/>
          </p:cNvSpPr>
          <p:nvPr/>
        </p:nvSpPr>
        <p:spPr bwMode="auto">
          <a:xfrm>
            <a:off x="3864429" y="1524000"/>
            <a:ext cx="0" cy="444500"/>
          </a:xfrm>
          <a:prstGeom prst="line">
            <a:avLst/>
          </a:prstGeom>
          <a:noFill/>
          <a:ln w="9525">
            <a:solidFill>
              <a:schemeClr val="tx1"/>
            </a:solidFill>
            <a:round/>
            <a:headEnd/>
            <a:tailEnd/>
          </a:ln>
        </p:spPr>
        <p:txBody>
          <a:bodyPr lIns="69568" tIns="34784" rIns="69568" bIns="34784"/>
          <a:lstStyle/>
          <a:p>
            <a:endParaRPr lang="id-ID"/>
          </a:p>
        </p:txBody>
      </p:sp>
      <p:sp>
        <p:nvSpPr>
          <p:cNvPr id="133181" name="Line 61"/>
          <p:cNvSpPr>
            <a:spLocks noChangeShapeType="1"/>
          </p:cNvSpPr>
          <p:nvPr/>
        </p:nvSpPr>
        <p:spPr bwMode="auto">
          <a:xfrm>
            <a:off x="652010" y="1905000"/>
            <a:ext cx="3157991" cy="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3182" name="Line 62"/>
          <p:cNvSpPr>
            <a:spLocks noChangeShapeType="1"/>
          </p:cNvSpPr>
          <p:nvPr/>
        </p:nvSpPr>
        <p:spPr bwMode="auto">
          <a:xfrm>
            <a:off x="2395991" y="1905000"/>
            <a:ext cx="0" cy="31750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3183" name="Text Box 63"/>
          <p:cNvSpPr txBox="1">
            <a:spLocks noChangeArrowheads="1"/>
          </p:cNvSpPr>
          <p:nvPr/>
        </p:nvSpPr>
        <p:spPr bwMode="auto">
          <a:xfrm>
            <a:off x="2010456" y="2184136"/>
            <a:ext cx="951570" cy="393389"/>
          </a:xfrm>
          <a:prstGeom prst="rect">
            <a:avLst/>
          </a:prstGeom>
          <a:noFill/>
          <a:ln w="9525">
            <a:noFill/>
            <a:miter lim="800000"/>
            <a:headEnd/>
            <a:tailEnd/>
          </a:ln>
        </p:spPr>
        <p:txBody>
          <a:bodyPr wrap="none" lIns="69546" tIns="34772" rIns="69546" bIns="34772">
            <a:spAutoFit/>
          </a:bodyPr>
          <a:lstStyle/>
          <a:p>
            <a:pPr algn="ctr" defTabSz="777804"/>
            <a:r>
              <a:rPr lang="en-US" sz="2100" dirty="0"/>
              <a:t>3 </a:t>
            </a:r>
            <a:r>
              <a:rPr lang="en-US" sz="2100" dirty="0" err="1"/>
              <a:t>bulan</a:t>
            </a:r>
            <a:endParaRPr lang="en-US" sz="2100" dirty="0"/>
          </a:p>
        </p:txBody>
      </p:sp>
      <p:sp>
        <p:nvSpPr>
          <p:cNvPr id="133184" name="Line 64"/>
          <p:cNvSpPr>
            <a:spLocks noChangeShapeType="1"/>
          </p:cNvSpPr>
          <p:nvPr/>
        </p:nvSpPr>
        <p:spPr bwMode="auto">
          <a:xfrm flipV="1">
            <a:off x="2993571" y="1905000"/>
            <a:ext cx="1905000" cy="50800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3185" name="Text Box 65"/>
          <p:cNvSpPr txBox="1">
            <a:spLocks noChangeArrowheads="1"/>
          </p:cNvSpPr>
          <p:nvPr/>
        </p:nvSpPr>
        <p:spPr bwMode="auto">
          <a:xfrm>
            <a:off x="4954134" y="1524000"/>
            <a:ext cx="3918857" cy="716554"/>
          </a:xfrm>
          <a:prstGeom prst="rect">
            <a:avLst/>
          </a:prstGeom>
          <a:noFill/>
          <a:ln w="9525">
            <a:noFill/>
            <a:miter lim="800000"/>
            <a:headEnd/>
            <a:tailEnd/>
          </a:ln>
        </p:spPr>
        <p:txBody>
          <a:bodyPr lIns="69546" tIns="34772" rIns="69546" bIns="34772">
            <a:spAutoFit/>
          </a:bodyPr>
          <a:lstStyle/>
          <a:p>
            <a:pPr algn="ctr" defTabSz="777804"/>
            <a:r>
              <a:rPr lang="en-US" sz="2100" dirty="0" err="1"/>
              <a:t>Bunga</a:t>
            </a:r>
            <a:r>
              <a:rPr lang="en-US" sz="2100" dirty="0"/>
              <a:t> =  3/12 x 12%  x Rp.1.000.000 </a:t>
            </a:r>
          </a:p>
        </p:txBody>
      </p:sp>
      <p:sp>
        <p:nvSpPr>
          <p:cNvPr id="133186" name="Text Box 66"/>
          <p:cNvSpPr txBox="1">
            <a:spLocks noChangeArrowheads="1"/>
          </p:cNvSpPr>
          <p:nvPr/>
        </p:nvSpPr>
        <p:spPr bwMode="auto">
          <a:xfrm>
            <a:off x="4953001" y="1993636"/>
            <a:ext cx="3916589" cy="393389"/>
          </a:xfrm>
          <a:prstGeom prst="rect">
            <a:avLst/>
          </a:prstGeom>
          <a:noFill/>
          <a:ln w="9525">
            <a:noFill/>
            <a:miter lim="800000"/>
            <a:headEnd/>
            <a:tailEnd/>
          </a:ln>
        </p:spPr>
        <p:txBody>
          <a:bodyPr lIns="69546" tIns="34772" rIns="69546" bIns="34772">
            <a:spAutoFit/>
          </a:bodyPr>
          <a:lstStyle/>
          <a:p>
            <a:pPr defTabSz="777804"/>
            <a:r>
              <a:rPr lang="en-US" sz="2100" dirty="0"/>
              <a:t>            =  Rp.30.000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0"/>
                                        </p:tgtEl>
                                        <p:attrNameLst>
                                          <p:attrName>style.visibility</p:attrName>
                                        </p:attrNameLst>
                                      </p:cBhvr>
                                      <p:to>
                                        <p:strVal val="visible"/>
                                      </p:to>
                                    </p:set>
                                    <p:animEffect transition="in" filter="wipe(left)">
                                      <p:cBhvr>
                                        <p:cTn id="7" dur="500"/>
                                        <p:tgtEl>
                                          <p:spTgt spid="1331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6"/>
                                        </p:tgtEl>
                                        <p:attrNameLst>
                                          <p:attrName>style.visibility</p:attrName>
                                        </p:attrNameLst>
                                      </p:cBhvr>
                                      <p:to>
                                        <p:strVal val="visible"/>
                                      </p:to>
                                    </p:set>
                                    <p:animEffect transition="in" filter="wipe(left)">
                                      <p:cBhvr>
                                        <p:cTn id="12" dur="500"/>
                                        <p:tgtEl>
                                          <p:spTgt spid="1331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76"/>
                                        </p:tgtEl>
                                        <p:attrNameLst>
                                          <p:attrName>style.visibility</p:attrName>
                                        </p:attrNameLst>
                                      </p:cBhvr>
                                      <p:to>
                                        <p:strVal val="visible"/>
                                      </p:to>
                                    </p:set>
                                    <p:animEffect transition="in" filter="wipe(left)">
                                      <p:cBhvr>
                                        <p:cTn id="17" dur="500"/>
                                        <p:tgtEl>
                                          <p:spTgt spid="13317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3177"/>
                                        </p:tgtEl>
                                        <p:attrNameLst>
                                          <p:attrName>style.visibility</p:attrName>
                                        </p:attrNameLst>
                                      </p:cBhvr>
                                      <p:to>
                                        <p:strVal val="visible"/>
                                      </p:to>
                                    </p:set>
                                    <p:animEffect transition="in" filter="wipe(down)">
                                      <p:cBhvr>
                                        <p:cTn id="22" dur="500"/>
                                        <p:tgtEl>
                                          <p:spTgt spid="133177"/>
                                        </p:tgtEl>
                                      </p:cBhvr>
                                    </p:animEffect>
                                  </p:childTnLst>
                                </p:cTn>
                              </p:par>
                            </p:childTnLst>
                          </p:cTn>
                        </p:par>
                        <p:par>
                          <p:cTn id="23" fill="hold">
                            <p:stCondLst>
                              <p:cond delay="500"/>
                            </p:stCondLst>
                            <p:childTnLst>
                              <p:par>
                                <p:cTn id="24" presetID="22" presetClass="entr" presetSubtype="4" fill="hold" grpId="0" nodeType="afterEffect">
                                  <p:stCondLst>
                                    <p:cond delay="0"/>
                                  </p:stCondLst>
                                  <p:childTnLst>
                                    <p:set>
                                      <p:cBhvr>
                                        <p:cTn id="25" dur="1" fill="hold">
                                          <p:stCondLst>
                                            <p:cond delay="0"/>
                                          </p:stCondLst>
                                        </p:cTn>
                                        <p:tgtEl>
                                          <p:spTgt spid="133179"/>
                                        </p:tgtEl>
                                        <p:attrNameLst>
                                          <p:attrName>style.visibility</p:attrName>
                                        </p:attrNameLst>
                                      </p:cBhvr>
                                      <p:to>
                                        <p:strVal val="visible"/>
                                      </p:to>
                                    </p:set>
                                    <p:animEffect transition="in" filter="wipe(down)">
                                      <p:cBhvr>
                                        <p:cTn id="26" dur="500"/>
                                        <p:tgtEl>
                                          <p:spTgt spid="13317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33178"/>
                                        </p:tgtEl>
                                        <p:attrNameLst>
                                          <p:attrName>style.visibility</p:attrName>
                                        </p:attrNameLst>
                                      </p:cBhvr>
                                      <p:to>
                                        <p:strVal val="visible"/>
                                      </p:to>
                                    </p:set>
                                    <p:animEffect transition="in" filter="wipe(down)">
                                      <p:cBhvr>
                                        <p:cTn id="31" dur="500"/>
                                        <p:tgtEl>
                                          <p:spTgt spid="133178"/>
                                        </p:tgtEl>
                                      </p:cBhvr>
                                    </p:animEffect>
                                  </p:childTnLst>
                                </p:cTn>
                              </p:par>
                            </p:childTnLst>
                          </p:cTn>
                        </p:par>
                        <p:par>
                          <p:cTn id="32" fill="hold">
                            <p:stCondLst>
                              <p:cond delay="500"/>
                            </p:stCondLst>
                            <p:childTnLst>
                              <p:par>
                                <p:cTn id="33" presetID="22" presetClass="entr" presetSubtype="4" fill="hold" grpId="0" nodeType="afterEffect">
                                  <p:stCondLst>
                                    <p:cond delay="0"/>
                                  </p:stCondLst>
                                  <p:childTnLst>
                                    <p:set>
                                      <p:cBhvr>
                                        <p:cTn id="34" dur="1" fill="hold">
                                          <p:stCondLst>
                                            <p:cond delay="0"/>
                                          </p:stCondLst>
                                        </p:cTn>
                                        <p:tgtEl>
                                          <p:spTgt spid="133180"/>
                                        </p:tgtEl>
                                        <p:attrNameLst>
                                          <p:attrName>style.visibility</p:attrName>
                                        </p:attrNameLst>
                                      </p:cBhvr>
                                      <p:to>
                                        <p:strVal val="visible"/>
                                      </p:to>
                                    </p:set>
                                    <p:animEffect transition="in" filter="wipe(down)">
                                      <p:cBhvr>
                                        <p:cTn id="35" dur="500"/>
                                        <p:tgtEl>
                                          <p:spTgt spid="13318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33181"/>
                                        </p:tgtEl>
                                        <p:attrNameLst>
                                          <p:attrName>style.visibility</p:attrName>
                                        </p:attrNameLst>
                                      </p:cBhvr>
                                      <p:to>
                                        <p:strVal val="visible"/>
                                      </p:to>
                                    </p:set>
                                    <p:animEffect transition="in" filter="wipe(down)">
                                      <p:cBhvr>
                                        <p:cTn id="40" dur="500"/>
                                        <p:tgtEl>
                                          <p:spTgt spid="133181"/>
                                        </p:tgtEl>
                                      </p:cBhvr>
                                    </p:animEffect>
                                  </p:childTnLst>
                                </p:cTn>
                              </p:par>
                            </p:childTnLst>
                          </p:cTn>
                        </p:par>
                        <p:par>
                          <p:cTn id="41" fill="hold">
                            <p:stCondLst>
                              <p:cond delay="500"/>
                            </p:stCondLst>
                            <p:childTnLst>
                              <p:par>
                                <p:cTn id="42" presetID="22" presetClass="entr" presetSubtype="4" fill="hold" grpId="0" nodeType="afterEffect">
                                  <p:stCondLst>
                                    <p:cond delay="0"/>
                                  </p:stCondLst>
                                  <p:childTnLst>
                                    <p:set>
                                      <p:cBhvr>
                                        <p:cTn id="43" dur="1" fill="hold">
                                          <p:stCondLst>
                                            <p:cond delay="0"/>
                                          </p:stCondLst>
                                        </p:cTn>
                                        <p:tgtEl>
                                          <p:spTgt spid="133182"/>
                                        </p:tgtEl>
                                        <p:attrNameLst>
                                          <p:attrName>style.visibility</p:attrName>
                                        </p:attrNameLst>
                                      </p:cBhvr>
                                      <p:to>
                                        <p:strVal val="visible"/>
                                      </p:to>
                                    </p:set>
                                    <p:animEffect transition="in" filter="wipe(down)">
                                      <p:cBhvr>
                                        <p:cTn id="44" dur="500"/>
                                        <p:tgtEl>
                                          <p:spTgt spid="13318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33183"/>
                                        </p:tgtEl>
                                        <p:attrNameLst>
                                          <p:attrName>style.visibility</p:attrName>
                                        </p:attrNameLst>
                                      </p:cBhvr>
                                      <p:to>
                                        <p:strVal val="visible"/>
                                      </p:to>
                                    </p:set>
                                    <p:animEffect transition="in" filter="wipe(left)">
                                      <p:cBhvr>
                                        <p:cTn id="49" dur="500"/>
                                        <p:tgtEl>
                                          <p:spTgt spid="13318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33184"/>
                                        </p:tgtEl>
                                        <p:attrNameLst>
                                          <p:attrName>style.visibility</p:attrName>
                                        </p:attrNameLst>
                                      </p:cBhvr>
                                      <p:to>
                                        <p:strVal val="visible"/>
                                      </p:to>
                                    </p:set>
                                    <p:animEffect transition="in" filter="wipe(down)">
                                      <p:cBhvr>
                                        <p:cTn id="54" dur="500"/>
                                        <p:tgtEl>
                                          <p:spTgt spid="13318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33185"/>
                                        </p:tgtEl>
                                        <p:attrNameLst>
                                          <p:attrName>style.visibility</p:attrName>
                                        </p:attrNameLst>
                                      </p:cBhvr>
                                      <p:to>
                                        <p:strVal val="visible"/>
                                      </p:to>
                                    </p:set>
                                    <p:animEffect transition="in" filter="wipe(left)">
                                      <p:cBhvr>
                                        <p:cTn id="59" dur="500"/>
                                        <p:tgtEl>
                                          <p:spTgt spid="13318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33186"/>
                                        </p:tgtEl>
                                        <p:attrNameLst>
                                          <p:attrName>style.visibility</p:attrName>
                                        </p:attrNameLst>
                                      </p:cBhvr>
                                      <p:to>
                                        <p:strVal val="visible"/>
                                      </p:to>
                                    </p:set>
                                    <p:animEffect transition="in" filter="wipe(left)">
                                      <p:cBhvr>
                                        <p:cTn id="64" dur="500"/>
                                        <p:tgtEl>
                                          <p:spTgt spid="133186"/>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33157"/>
                                        </p:tgtEl>
                                        <p:attrNameLst>
                                          <p:attrName>style.visibility</p:attrName>
                                        </p:attrNameLst>
                                      </p:cBhvr>
                                      <p:to>
                                        <p:strVal val="visible"/>
                                      </p:to>
                                    </p:set>
                                    <p:animEffect transition="in" filter="wipe(left)">
                                      <p:cBhvr>
                                        <p:cTn id="69" dur="500"/>
                                        <p:tgtEl>
                                          <p:spTgt spid="133157"/>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33160"/>
                                        </p:tgtEl>
                                        <p:attrNameLst>
                                          <p:attrName>style.visibility</p:attrName>
                                        </p:attrNameLst>
                                      </p:cBhvr>
                                      <p:to>
                                        <p:strVal val="visible"/>
                                      </p:to>
                                    </p:set>
                                    <p:animEffect transition="in" filter="wipe(left)">
                                      <p:cBhvr>
                                        <p:cTn id="74" dur="500"/>
                                        <p:tgtEl>
                                          <p:spTgt spid="133160"/>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499"/>
                                          </p:stCondLst>
                                        </p:cTn>
                                        <p:tgtEl>
                                          <p:spTgt spid="13318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133152"/>
                                        </p:tgtEl>
                                        <p:attrNameLst>
                                          <p:attrName>style.visibility</p:attrName>
                                        </p:attrNameLst>
                                      </p:cBhvr>
                                      <p:to>
                                        <p:strVal val="visible"/>
                                      </p:to>
                                    </p:set>
                                    <p:animEffect transition="in" filter="wipe(left)">
                                      <p:cBhvr>
                                        <p:cTn id="83" dur="500"/>
                                        <p:tgtEl>
                                          <p:spTgt spid="133152"/>
                                        </p:tgtEl>
                                      </p:cBhvr>
                                    </p:animEffect>
                                  </p:childTnLst>
                                </p:cTn>
                              </p:par>
                            </p:childTnLst>
                          </p:cTn>
                        </p:par>
                        <p:par>
                          <p:cTn id="84" fill="hold">
                            <p:stCondLst>
                              <p:cond delay="500"/>
                            </p:stCondLst>
                            <p:childTnLst>
                              <p:par>
                                <p:cTn id="85" presetID="22" presetClass="entr" presetSubtype="8" fill="hold" grpId="0" nodeType="afterEffect">
                                  <p:stCondLst>
                                    <p:cond delay="0"/>
                                  </p:stCondLst>
                                  <p:childTnLst>
                                    <p:set>
                                      <p:cBhvr>
                                        <p:cTn id="86" dur="1" fill="hold">
                                          <p:stCondLst>
                                            <p:cond delay="0"/>
                                          </p:stCondLst>
                                        </p:cTn>
                                        <p:tgtEl>
                                          <p:spTgt spid="133153"/>
                                        </p:tgtEl>
                                        <p:attrNameLst>
                                          <p:attrName>style.visibility</p:attrName>
                                        </p:attrNameLst>
                                      </p:cBhvr>
                                      <p:to>
                                        <p:strVal val="visible"/>
                                      </p:to>
                                    </p:set>
                                    <p:animEffect transition="in" filter="wipe(left)">
                                      <p:cBhvr>
                                        <p:cTn id="87" dur="500"/>
                                        <p:tgtEl>
                                          <p:spTgt spid="133153"/>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133154"/>
                                        </p:tgtEl>
                                        <p:attrNameLst>
                                          <p:attrName>style.visibility</p:attrName>
                                        </p:attrNameLst>
                                      </p:cBhvr>
                                      <p:to>
                                        <p:strVal val="visible"/>
                                      </p:to>
                                    </p:set>
                                    <p:animEffect transition="in" filter="wipe(left)">
                                      <p:cBhvr>
                                        <p:cTn id="92" dur="500"/>
                                        <p:tgtEl>
                                          <p:spTgt spid="133154"/>
                                        </p:tgtEl>
                                      </p:cBhvr>
                                    </p:animEffect>
                                  </p:childTnLst>
                                </p:cTn>
                              </p:par>
                            </p:childTnLst>
                          </p:cTn>
                        </p:par>
                        <p:par>
                          <p:cTn id="93" fill="hold">
                            <p:stCondLst>
                              <p:cond delay="500"/>
                            </p:stCondLst>
                            <p:childTnLst>
                              <p:par>
                                <p:cTn id="94" presetID="22" presetClass="entr" presetSubtype="8" fill="hold" grpId="0" nodeType="afterEffect">
                                  <p:stCondLst>
                                    <p:cond delay="0"/>
                                  </p:stCondLst>
                                  <p:childTnLst>
                                    <p:set>
                                      <p:cBhvr>
                                        <p:cTn id="95" dur="1" fill="hold">
                                          <p:stCondLst>
                                            <p:cond delay="0"/>
                                          </p:stCondLst>
                                        </p:cTn>
                                        <p:tgtEl>
                                          <p:spTgt spid="133155"/>
                                        </p:tgtEl>
                                        <p:attrNameLst>
                                          <p:attrName>style.visibility</p:attrName>
                                        </p:attrNameLst>
                                      </p:cBhvr>
                                      <p:to>
                                        <p:strVal val="visible"/>
                                      </p:to>
                                    </p:set>
                                    <p:animEffect transition="in" filter="wipe(left)">
                                      <p:cBhvr>
                                        <p:cTn id="96" dur="500"/>
                                        <p:tgtEl>
                                          <p:spTgt spid="133155"/>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133172"/>
                                        </p:tgtEl>
                                        <p:attrNameLst>
                                          <p:attrName>style.visibility</p:attrName>
                                        </p:attrNameLst>
                                      </p:cBhvr>
                                      <p:to>
                                        <p:strVal val="visible"/>
                                      </p:to>
                                    </p:set>
                                    <p:animEffect transition="in" filter="wipe(left)">
                                      <p:cBhvr>
                                        <p:cTn id="101" dur="500"/>
                                        <p:tgtEl>
                                          <p:spTgt spid="133172"/>
                                        </p:tgtEl>
                                      </p:cBhvr>
                                    </p:animEffect>
                                  </p:childTnLst>
                                </p:cTn>
                              </p:par>
                            </p:childTnLst>
                          </p:cTn>
                        </p:par>
                        <p:par>
                          <p:cTn id="102" fill="hold">
                            <p:stCondLst>
                              <p:cond delay="500"/>
                            </p:stCondLst>
                            <p:childTnLst>
                              <p:par>
                                <p:cTn id="103" presetID="22" presetClass="entr" presetSubtype="8" fill="hold" grpId="0" nodeType="afterEffect">
                                  <p:stCondLst>
                                    <p:cond delay="0"/>
                                  </p:stCondLst>
                                  <p:childTnLst>
                                    <p:set>
                                      <p:cBhvr>
                                        <p:cTn id="104" dur="1" fill="hold">
                                          <p:stCondLst>
                                            <p:cond delay="0"/>
                                          </p:stCondLst>
                                        </p:cTn>
                                        <p:tgtEl>
                                          <p:spTgt spid="133173"/>
                                        </p:tgtEl>
                                        <p:attrNameLst>
                                          <p:attrName>style.visibility</p:attrName>
                                        </p:attrNameLst>
                                      </p:cBhvr>
                                      <p:to>
                                        <p:strVal val="visible"/>
                                      </p:to>
                                    </p:set>
                                    <p:animEffect transition="in" filter="wipe(left)">
                                      <p:cBhvr>
                                        <p:cTn id="105" dur="500"/>
                                        <p:tgtEl>
                                          <p:spTgt spid="133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0" grpId="0" animBg="1" autoUpdateAnimBg="0"/>
      <p:bldP spid="133152" grpId="0" autoUpdateAnimBg="0"/>
      <p:bldP spid="133153" grpId="0" autoUpdateAnimBg="0"/>
      <p:bldP spid="133154" grpId="0" autoUpdateAnimBg="0"/>
      <p:bldP spid="133155" grpId="0" autoUpdateAnimBg="0"/>
      <p:bldP spid="133156" grpId="0" autoUpdateAnimBg="0"/>
      <p:bldP spid="133157" grpId="0" autoUpdateAnimBg="0"/>
      <p:bldP spid="133160" grpId="0" autoUpdateAnimBg="0"/>
      <p:bldP spid="133172" grpId="0" autoUpdateAnimBg="0"/>
      <p:bldP spid="133173" grpId="0" autoUpdateAnimBg="0"/>
      <p:bldP spid="133176" grpId="0" animBg="1"/>
      <p:bldP spid="133177" grpId="0" autoUpdateAnimBg="0"/>
      <p:bldP spid="133178" grpId="0" autoUpdateAnimBg="0"/>
      <p:bldP spid="133179" grpId="0" animBg="1"/>
      <p:bldP spid="133180" grpId="0" animBg="1"/>
      <p:bldP spid="133181" grpId="0" animBg="1"/>
      <p:bldP spid="133182" grpId="0" animBg="1"/>
      <p:bldP spid="133183" grpId="0" autoUpdateAnimBg="0"/>
      <p:bldP spid="133184" grpId="0" animBg="1"/>
      <p:bldP spid="133185" grpId="0" autoUpdateAnimBg="0"/>
      <p:bldP spid="133186"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194" name="Group 50"/>
          <p:cNvGraphicFramePr>
            <a:graphicFrameLocks noGrp="1"/>
          </p:cNvGraphicFramePr>
          <p:nvPr/>
        </p:nvGraphicFramePr>
        <p:xfrm>
          <a:off x="305027" y="4419865"/>
          <a:ext cx="8381999" cy="2286001"/>
        </p:xfrm>
        <a:graphic>
          <a:graphicData uri="http://schemas.openxmlformats.org/drawingml/2006/table">
            <a:tbl>
              <a:tblPr/>
              <a:tblGrid>
                <a:gridCol w="1218973"/>
                <a:gridCol w="3350759"/>
                <a:gridCol w="916214"/>
                <a:gridCol w="1448026"/>
                <a:gridCol w="1448027"/>
              </a:tblGrid>
              <a:tr h="685271">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458">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136">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7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42613" marB="426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4178" name="Rectangle 34"/>
          <p:cNvSpPr>
            <a:spLocks noChangeArrowheads="1"/>
          </p:cNvSpPr>
          <p:nvPr/>
        </p:nvSpPr>
        <p:spPr bwMode="auto">
          <a:xfrm>
            <a:off x="3972152" y="2667000"/>
            <a:ext cx="4680857" cy="1370542"/>
          </a:xfrm>
          <a:prstGeom prst="rect">
            <a:avLst/>
          </a:prstGeom>
          <a:solidFill>
            <a:schemeClr val="accent1"/>
          </a:solidFill>
          <a:ln w="9525">
            <a:solidFill>
              <a:schemeClr val="tx1"/>
            </a:solidFill>
            <a:miter lim="800000"/>
            <a:headEnd/>
            <a:tailEnd/>
          </a:ln>
        </p:spPr>
        <p:txBody>
          <a:bodyPr lIns="77808" tIns="38904" rIns="77808" bIns="38904"/>
          <a:lstStyle/>
          <a:p>
            <a:pPr defTabSz="777804"/>
            <a:r>
              <a:rPr lang="id-ID" sz="2100" dirty="0"/>
              <a:t> </a:t>
            </a:r>
            <a:endParaRPr lang="en-US" sz="2100" dirty="0"/>
          </a:p>
          <a:p>
            <a:pPr defTabSz="777804"/>
            <a:r>
              <a:rPr lang="id-ID" sz="2100" dirty="0"/>
              <a:t> </a:t>
            </a:r>
          </a:p>
          <a:p>
            <a:pPr defTabSz="777804"/>
            <a:endParaRPr lang="id-ID" sz="2100" dirty="0"/>
          </a:p>
        </p:txBody>
      </p:sp>
      <p:sp>
        <p:nvSpPr>
          <p:cNvPr id="134179" name="Oval 35"/>
          <p:cNvSpPr>
            <a:spLocks noChangeArrowheads="1"/>
          </p:cNvSpPr>
          <p:nvPr/>
        </p:nvSpPr>
        <p:spPr bwMode="auto">
          <a:xfrm>
            <a:off x="0" y="2743730"/>
            <a:ext cx="3123974" cy="914136"/>
          </a:xfrm>
          <a:prstGeom prst="ellipse">
            <a:avLst/>
          </a:prstGeom>
          <a:solidFill>
            <a:schemeClr val="accent1"/>
          </a:solidFill>
          <a:ln w="9525">
            <a:solidFill>
              <a:schemeClr val="tx1"/>
            </a:solidFill>
            <a:round/>
            <a:headEnd/>
            <a:tailEnd/>
          </a:ln>
        </p:spPr>
        <p:txBody>
          <a:bodyPr lIns="77808" tIns="38904" rIns="77808" bIns="38904" anchor="ctr"/>
          <a:lstStyle/>
          <a:p>
            <a:pPr algn="ctr" defTabSz="777804"/>
            <a:r>
              <a:rPr lang="en-US" sz="2100" dirty="0" err="1"/>
              <a:t>Apa</a:t>
            </a:r>
            <a:r>
              <a:rPr lang="en-US" sz="2100" dirty="0"/>
              <a:t> </a:t>
            </a:r>
            <a:r>
              <a:rPr lang="en-US" sz="2100" dirty="0" err="1"/>
              <a:t>pengaruhnya</a:t>
            </a:r>
            <a:endParaRPr lang="en-US" sz="2100" dirty="0"/>
          </a:p>
        </p:txBody>
      </p:sp>
      <p:sp>
        <p:nvSpPr>
          <p:cNvPr id="11300" name="AutoShape 36"/>
          <p:cNvSpPr>
            <a:spLocks noChangeArrowheads="1"/>
          </p:cNvSpPr>
          <p:nvPr/>
        </p:nvSpPr>
        <p:spPr bwMode="auto">
          <a:xfrm>
            <a:off x="2969759" y="3018896"/>
            <a:ext cx="978580" cy="486833"/>
          </a:xfrm>
          <a:prstGeom prst="rightArrow">
            <a:avLst>
              <a:gd name="adj1" fmla="val 50000"/>
              <a:gd name="adj2" fmla="val 58628"/>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34181" name="Text Box 37"/>
          <p:cNvSpPr txBox="1">
            <a:spLocks noChangeArrowheads="1"/>
          </p:cNvSpPr>
          <p:nvPr/>
        </p:nvSpPr>
        <p:spPr bwMode="auto">
          <a:xfrm>
            <a:off x="1492250" y="5105136"/>
            <a:ext cx="982618"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endParaRPr lang="en-US" sz="2100" dirty="0"/>
          </a:p>
        </p:txBody>
      </p:sp>
      <p:sp>
        <p:nvSpPr>
          <p:cNvPr id="134182" name="Text Box 38"/>
          <p:cNvSpPr txBox="1">
            <a:spLocks noChangeArrowheads="1"/>
          </p:cNvSpPr>
          <p:nvPr/>
        </p:nvSpPr>
        <p:spPr bwMode="auto">
          <a:xfrm>
            <a:off x="5984875" y="5181865"/>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1.030.000</a:t>
            </a:r>
          </a:p>
        </p:txBody>
      </p:sp>
      <p:sp>
        <p:nvSpPr>
          <p:cNvPr id="134183" name="Text Box 39"/>
          <p:cNvSpPr txBox="1">
            <a:spLocks noChangeArrowheads="1"/>
          </p:cNvSpPr>
          <p:nvPr/>
        </p:nvSpPr>
        <p:spPr bwMode="auto">
          <a:xfrm>
            <a:off x="2028599" y="5638271"/>
            <a:ext cx="173205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endParaRPr lang="en-US" sz="2100" dirty="0"/>
          </a:p>
        </p:txBody>
      </p:sp>
      <p:sp>
        <p:nvSpPr>
          <p:cNvPr id="134184" name="Text Box 40"/>
          <p:cNvSpPr txBox="1">
            <a:spLocks noChangeArrowheads="1"/>
          </p:cNvSpPr>
          <p:nvPr/>
        </p:nvSpPr>
        <p:spPr bwMode="auto">
          <a:xfrm>
            <a:off x="7521349" y="5715000"/>
            <a:ext cx="1245575"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1.000.000</a:t>
            </a:r>
          </a:p>
        </p:txBody>
      </p:sp>
      <p:sp>
        <p:nvSpPr>
          <p:cNvPr id="134185" name="Text Box 41"/>
          <p:cNvSpPr txBox="1">
            <a:spLocks noChangeArrowheads="1"/>
          </p:cNvSpPr>
          <p:nvPr/>
        </p:nvSpPr>
        <p:spPr bwMode="auto">
          <a:xfrm>
            <a:off x="3937000" y="2667000"/>
            <a:ext cx="438412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biasa</a:t>
            </a:r>
            <a:r>
              <a:rPr lang="en-US" sz="2100" dirty="0"/>
              <a:t> </a:t>
            </a:r>
            <a:r>
              <a:rPr lang="en-US" sz="2100" dirty="0" err="1"/>
              <a:t>bertambah</a:t>
            </a:r>
            <a:r>
              <a:rPr lang="en-US" sz="2100" dirty="0"/>
              <a:t> Rp.1.030.000</a:t>
            </a:r>
          </a:p>
        </p:txBody>
      </p:sp>
      <p:sp>
        <p:nvSpPr>
          <p:cNvPr id="134186" name="Text Box 42"/>
          <p:cNvSpPr txBox="1">
            <a:spLocks noChangeArrowheads="1"/>
          </p:cNvSpPr>
          <p:nvPr/>
        </p:nvSpPr>
        <p:spPr bwMode="auto">
          <a:xfrm>
            <a:off x="3922260" y="2973917"/>
            <a:ext cx="435046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r>
              <a:rPr lang="en-US" sz="2100" dirty="0"/>
              <a:t> </a:t>
            </a:r>
            <a:r>
              <a:rPr lang="en-US" sz="2100" dirty="0" err="1"/>
              <a:t>berkurang</a:t>
            </a:r>
            <a:r>
              <a:rPr lang="en-US" sz="2100" dirty="0"/>
              <a:t> Rp.1.000.000</a:t>
            </a:r>
          </a:p>
        </p:txBody>
      </p:sp>
      <p:sp>
        <p:nvSpPr>
          <p:cNvPr id="134188" name="Text Box 44"/>
          <p:cNvSpPr txBox="1">
            <a:spLocks noChangeArrowheads="1"/>
          </p:cNvSpPr>
          <p:nvPr/>
        </p:nvSpPr>
        <p:spPr bwMode="auto">
          <a:xfrm>
            <a:off x="3919991" y="3352271"/>
            <a:ext cx="468863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bunga</a:t>
            </a:r>
            <a:r>
              <a:rPr lang="en-US" sz="2100" dirty="0"/>
              <a:t> </a:t>
            </a:r>
            <a:r>
              <a:rPr lang="en-US" sz="2100" dirty="0" err="1"/>
              <a:t>bertambah</a:t>
            </a:r>
            <a:r>
              <a:rPr lang="en-US" sz="2100" dirty="0"/>
              <a:t>  Rp.30.000</a:t>
            </a:r>
          </a:p>
        </p:txBody>
      </p:sp>
      <p:sp>
        <p:nvSpPr>
          <p:cNvPr id="134189" name="Text Box 45"/>
          <p:cNvSpPr txBox="1">
            <a:spLocks noChangeArrowheads="1"/>
          </p:cNvSpPr>
          <p:nvPr/>
        </p:nvSpPr>
        <p:spPr bwMode="auto">
          <a:xfrm>
            <a:off x="2025197" y="6172729"/>
            <a:ext cx="2192821"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bunga</a:t>
            </a:r>
            <a:endParaRPr lang="en-US" sz="2100" dirty="0"/>
          </a:p>
        </p:txBody>
      </p:sp>
      <p:sp>
        <p:nvSpPr>
          <p:cNvPr id="134190" name="Text Box 46"/>
          <p:cNvSpPr txBox="1">
            <a:spLocks noChangeArrowheads="1"/>
          </p:cNvSpPr>
          <p:nvPr/>
        </p:nvSpPr>
        <p:spPr bwMode="auto">
          <a:xfrm>
            <a:off x="7768545" y="6172729"/>
            <a:ext cx="90573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30.000</a:t>
            </a:r>
          </a:p>
        </p:txBody>
      </p:sp>
      <p:sp>
        <p:nvSpPr>
          <p:cNvPr id="11310" name="Rectangle 47"/>
          <p:cNvSpPr>
            <a:spLocks noChangeArrowheads="1"/>
          </p:cNvSpPr>
          <p:nvPr/>
        </p:nvSpPr>
        <p:spPr bwMode="auto">
          <a:xfrm>
            <a:off x="151947" y="304271"/>
            <a:ext cx="8459107" cy="1600729"/>
          </a:xfrm>
          <a:prstGeom prst="rect">
            <a:avLst/>
          </a:prstGeom>
          <a:solidFill>
            <a:srgbClr val="FFFFCC">
              <a:alpha val="50195"/>
            </a:srgbClr>
          </a:solidFill>
          <a:ln w="9525">
            <a:solidFill>
              <a:srgbClr val="FF0000"/>
            </a:solidFill>
            <a:miter lim="800000"/>
            <a:headEnd/>
            <a:tailEnd/>
          </a:ln>
        </p:spPr>
        <p:txBody>
          <a:bodyPr lIns="77808" tIns="38904" rIns="77808" bIns="38904" anchor="ctr"/>
          <a:lstStyle/>
          <a:p>
            <a:pPr algn="ctr" defTabSz="777804"/>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tanggal</a:t>
            </a:r>
            <a:r>
              <a:rPr lang="en-US" sz="2100" dirty="0">
                <a:solidFill>
                  <a:schemeClr val="tx2"/>
                </a:solidFill>
                <a:cs typeface="Times New Roman" pitchFamily="18" charset="0"/>
              </a:rPr>
              <a:t> 2 Mei 2000 </a:t>
            </a:r>
            <a:r>
              <a:rPr lang="en-US" sz="2100" dirty="0" err="1">
                <a:solidFill>
                  <a:schemeClr val="tx2"/>
                </a:solidFill>
                <a:cs typeface="Times New Roman" pitchFamily="18" charset="0"/>
              </a:rPr>
              <a:t>perusahaan</a:t>
            </a:r>
            <a:r>
              <a:rPr lang="en-US" sz="2100" dirty="0">
                <a:solidFill>
                  <a:schemeClr val="tx2"/>
                </a:solidFill>
                <a:cs typeface="Times New Roman" pitchFamily="18" charset="0"/>
              </a:rPr>
              <a:t>  </a:t>
            </a:r>
            <a:r>
              <a:rPr lang="en-US" sz="2100" dirty="0" err="1">
                <a:solidFill>
                  <a:schemeClr val="tx2"/>
                </a:solidFill>
                <a:cs typeface="Times New Roman" pitchFamily="18" charset="0"/>
              </a:rPr>
              <a:t>gagal</a:t>
            </a:r>
            <a:r>
              <a:rPr lang="en-US" sz="2100" dirty="0">
                <a:solidFill>
                  <a:schemeClr val="tx2"/>
                </a:solidFill>
                <a:cs typeface="Times New Roman" pitchFamily="18" charset="0"/>
              </a:rPr>
              <a:t> </a:t>
            </a:r>
            <a:r>
              <a:rPr lang="en-US" sz="2100" dirty="0" err="1">
                <a:solidFill>
                  <a:schemeClr val="tx2"/>
                </a:solidFill>
                <a:cs typeface="Times New Roman" pitchFamily="18" charset="0"/>
              </a:rPr>
              <a:t>menagih</a:t>
            </a:r>
            <a:r>
              <a:rPr lang="en-US" sz="2100" dirty="0">
                <a:solidFill>
                  <a:schemeClr val="tx2"/>
                </a:solidFill>
                <a:cs typeface="Times New Roman" pitchFamily="18" charset="0"/>
              </a:rPr>
              <a:t> </a:t>
            </a:r>
            <a:r>
              <a:rPr lang="en-US" sz="2100" dirty="0" err="1">
                <a:solidFill>
                  <a:schemeClr val="tx2"/>
                </a:solidFill>
                <a:cs typeface="Times New Roman" pitchFamily="18" charset="0"/>
              </a:rPr>
              <a:t>promes</a:t>
            </a:r>
            <a:r>
              <a:rPr lang="en-US" sz="2100" dirty="0">
                <a:solidFill>
                  <a:schemeClr val="tx2"/>
                </a:solidFill>
                <a:cs typeface="Times New Roman" pitchFamily="18" charset="0"/>
              </a:rPr>
              <a:t> </a:t>
            </a:r>
            <a:r>
              <a:rPr lang="en-US" sz="2100" dirty="0" err="1">
                <a:solidFill>
                  <a:schemeClr val="tx2"/>
                </a:solidFill>
                <a:cs typeface="Times New Roman" pitchFamily="18" charset="0"/>
              </a:rPr>
              <a:t>Rp</a:t>
            </a:r>
            <a:r>
              <a:rPr lang="en-US" sz="2100" dirty="0">
                <a:solidFill>
                  <a:schemeClr val="tx2"/>
                </a:solidFill>
                <a:cs typeface="Times New Roman" pitchFamily="18" charset="0"/>
              </a:rPr>
              <a:t>. 1.000.000,00 </a:t>
            </a:r>
            <a:r>
              <a:rPr lang="en-US" sz="2100" dirty="0" err="1">
                <a:solidFill>
                  <a:schemeClr val="tx2"/>
                </a:solidFill>
                <a:cs typeface="Times New Roman" pitchFamily="18" charset="0"/>
              </a:rPr>
              <a:t>ditambah</a:t>
            </a:r>
            <a:r>
              <a:rPr lang="en-US" sz="2100" dirty="0">
                <a:solidFill>
                  <a:schemeClr val="tx2"/>
                </a:solidFill>
                <a:cs typeface="Times New Roman" pitchFamily="18" charset="0"/>
              </a:rPr>
              <a:t> </a:t>
            </a:r>
            <a:r>
              <a:rPr lang="en-US" sz="2100" dirty="0" err="1">
                <a:solidFill>
                  <a:schemeClr val="tx2"/>
                </a:solidFill>
                <a:cs typeface="Times New Roman" pitchFamily="18" charset="0"/>
              </a:rPr>
              <a:t>bunga</a:t>
            </a:r>
            <a:r>
              <a:rPr lang="en-US" sz="2100" dirty="0">
                <a:solidFill>
                  <a:schemeClr val="tx2"/>
                </a:solidFill>
                <a:cs typeface="Times New Roman" pitchFamily="18" charset="0"/>
              </a:rPr>
              <a:t>   12 %</a:t>
            </a:r>
            <a:endParaRPr lang="id-ID" sz="21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4179"/>
                                        </p:tgtEl>
                                        <p:attrNameLst>
                                          <p:attrName>style.visibility</p:attrName>
                                        </p:attrNameLst>
                                      </p:cBhvr>
                                      <p:to>
                                        <p:strVal val="visible"/>
                                      </p:to>
                                    </p:set>
                                    <p:animEffect transition="in" filter="wipe(left)">
                                      <p:cBhvr>
                                        <p:cTn id="7" dur="500"/>
                                        <p:tgtEl>
                                          <p:spTgt spid="1341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4178"/>
                                        </p:tgtEl>
                                        <p:attrNameLst>
                                          <p:attrName>style.visibility</p:attrName>
                                        </p:attrNameLst>
                                      </p:cBhvr>
                                      <p:to>
                                        <p:strVal val="visible"/>
                                      </p:to>
                                    </p:set>
                                    <p:animEffect transition="in" filter="wipe(left)">
                                      <p:cBhvr>
                                        <p:cTn id="12" dur="500"/>
                                        <p:tgtEl>
                                          <p:spTgt spid="13417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4185"/>
                                        </p:tgtEl>
                                        <p:attrNameLst>
                                          <p:attrName>style.visibility</p:attrName>
                                        </p:attrNameLst>
                                      </p:cBhvr>
                                      <p:to>
                                        <p:strVal val="visible"/>
                                      </p:to>
                                    </p:set>
                                    <p:animEffect transition="in" filter="wipe(left)">
                                      <p:cBhvr>
                                        <p:cTn id="17" dur="500"/>
                                        <p:tgtEl>
                                          <p:spTgt spid="1341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4186"/>
                                        </p:tgtEl>
                                        <p:attrNameLst>
                                          <p:attrName>style.visibility</p:attrName>
                                        </p:attrNameLst>
                                      </p:cBhvr>
                                      <p:to>
                                        <p:strVal val="visible"/>
                                      </p:to>
                                    </p:set>
                                    <p:animEffect transition="in" filter="wipe(left)">
                                      <p:cBhvr>
                                        <p:cTn id="22" dur="500"/>
                                        <p:tgtEl>
                                          <p:spTgt spid="13418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4188"/>
                                        </p:tgtEl>
                                        <p:attrNameLst>
                                          <p:attrName>style.visibility</p:attrName>
                                        </p:attrNameLst>
                                      </p:cBhvr>
                                      <p:to>
                                        <p:strVal val="visible"/>
                                      </p:to>
                                    </p:set>
                                    <p:animEffect transition="in" filter="wipe(left)">
                                      <p:cBhvr>
                                        <p:cTn id="27" dur="500"/>
                                        <p:tgtEl>
                                          <p:spTgt spid="134188"/>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499"/>
                                          </p:stCondLst>
                                        </p:cTn>
                                        <p:tgtEl>
                                          <p:spTgt spid="13419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34181"/>
                                        </p:tgtEl>
                                        <p:attrNameLst>
                                          <p:attrName>style.visibility</p:attrName>
                                        </p:attrNameLst>
                                      </p:cBhvr>
                                      <p:to>
                                        <p:strVal val="visible"/>
                                      </p:to>
                                    </p:set>
                                    <p:animEffect transition="in" filter="wipe(left)">
                                      <p:cBhvr>
                                        <p:cTn id="36" dur="500"/>
                                        <p:tgtEl>
                                          <p:spTgt spid="134181"/>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134182"/>
                                        </p:tgtEl>
                                        <p:attrNameLst>
                                          <p:attrName>style.visibility</p:attrName>
                                        </p:attrNameLst>
                                      </p:cBhvr>
                                      <p:to>
                                        <p:strVal val="visible"/>
                                      </p:to>
                                    </p:set>
                                    <p:animEffect transition="in" filter="wipe(left)">
                                      <p:cBhvr>
                                        <p:cTn id="40" dur="500"/>
                                        <p:tgtEl>
                                          <p:spTgt spid="13418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34183"/>
                                        </p:tgtEl>
                                        <p:attrNameLst>
                                          <p:attrName>style.visibility</p:attrName>
                                        </p:attrNameLst>
                                      </p:cBhvr>
                                      <p:to>
                                        <p:strVal val="visible"/>
                                      </p:to>
                                    </p:set>
                                    <p:animEffect transition="in" filter="wipe(left)">
                                      <p:cBhvr>
                                        <p:cTn id="45" dur="500"/>
                                        <p:tgtEl>
                                          <p:spTgt spid="134183"/>
                                        </p:tgtEl>
                                      </p:cBhvr>
                                    </p:animEffect>
                                  </p:childTnLst>
                                </p:cTn>
                              </p:par>
                            </p:childTnLst>
                          </p:cTn>
                        </p:par>
                        <p:par>
                          <p:cTn id="46" fill="hold">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134184"/>
                                        </p:tgtEl>
                                        <p:attrNameLst>
                                          <p:attrName>style.visibility</p:attrName>
                                        </p:attrNameLst>
                                      </p:cBhvr>
                                      <p:to>
                                        <p:strVal val="visible"/>
                                      </p:to>
                                    </p:set>
                                    <p:animEffect transition="in" filter="wipe(left)">
                                      <p:cBhvr>
                                        <p:cTn id="49" dur="500"/>
                                        <p:tgtEl>
                                          <p:spTgt spid="13418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34189"/>
                                        </p:tgtEl>
                                        <p:attrNameLst>
                                          <p:attrName>style.visibility</p:attrName>
                                        </p:attrNameLst>
                                      </p:cBhvr>
                                      <p:to>
                                        <p:strVal val="visible"/>
                                      </p:to>
                                    </p:set>
                                    <p:animEffect transition="in" filter="wipe(left)">
                                      <p:cBhvr>
                                        <p:cTn id="54" dur="500"/>
                                        <p:tgtEl>
                                          <p:spTgt spid="134189"/>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134190"/>
                                        </p:tgtEl>
                                        <p:attrNameLst>
                                          <p:attrName>style.visibility</p:attrName>
                                        </p:attrNameLst>
                                      </p:cBhvr>
                                      <p:to>
                                        <p:strVal val="visible"/>
                                      </p:to>
                                    </p:set>
                                    <p:animEffect transition="in" filter="wipe(left)">
                                      <p:cBhvr>
                                        <p:cTn id="58" dur="500"/>
                                        <p:tgtEl>
                                          <p:spTgt spid="134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78" grpId="0" animBg="1" autoUpdateAnimBg="0"/>
      <p:bldP spid="134179" grpId="0" animBg="1" autoUpdateAnimBg="0"/>
      <p:bldP spid="134181" grpId="0" autoUpdateAnimBg="0"/>
      <p:bldP spid="134182" grpId="0" autoUpdateAnimBg="0"/>
      <p:bldP spid="134183" grpId="0" autoUpdateAnimBg="0"/>
      <p:bldP spid="134184" grpId="0" autoUpdateAnimBg="0"/>
      <p:bldP spid="134185" grpId="0" autoUpdateAnimBg="0"/>
      <p:bldP spid="134186" grpId="0" autoUpdateAnimBg="0"/>
      <p:bldP spid="134188" grpId="0" autoUpdateAnimBg="0"/>
      <p:bldP spid="134189" grpId="0" autoUpdateAnimBg="0"/>
      <p:bldP spid="134190"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304800"/>
            <a:ext cx="8229600" cy="5821363"/>
          </a:xfrm>
        </p:spPr>
        <p:txBody>
          <a:bodyPr/>
          <a:lstStyle/>
          <a:p>
            <a:pPr marL="0" indent="0" eaLnBrk="1" hangingPunct="1">
              <a:buFontTx/>
              <a:buNone/>
            </a:pPr>
            <a:r>
              <a:rPr lang="en-US" dirty="0" err="1" smtClean="0"/>
              <a:t>Contoh</a:t>
            </a:r>
            <a:r>
              <a:rPr lang="en-US" dirty="0" smtClean="0"/>
              <a:t> : </a:t>
            </a:r>
          </a:p>
          <a:p>
            <a:pPr marL="0" indent="0" eaLnBrk="1" hangingPunct="1">
              <a:buFontTx/>
              <a:buNone/>
            </a:pPr>
            <a:endParaRPr lang="en-US" dirty="0" smtClean="0"/>
          </a:p>
          <a:p>
            <a:pPr marL="0" indent="0" algn="just" eaLnBrk="1" hangingPunct="1">
              <a:buFontTx/>
              <a:buNone/>
            </a:pPr>
            <a:r>
              <a:rPr lang="en-US" dirty="0" err="1" smtClean="0"/>
              <a:t>Nilai</a:t>
            </a:r>
            <a:r>
              <a:rPr lang="en-US" dirty="0" smtClean="0"/>
              <a:t> nominal </a:t>
            </a:r>
            <a:r>
              <a:rPr lang="en-US" dirty="0" err="1" smtClean="0"/>
              <a:t>wesel</a:t>
            </a:r>
            <a:r>
              <a:rPr lang="en-US" dirty="0" smtClean="0"/>
              <a:t> $ 2.000, </a:t>
            </a:r>
            <a:r>
              <a:rPr lang="en-US" dirty="0" err="1" smtClean="0"/>
              <a:t>bunga</a:t>
            </a:r>
            <a:r>
              <a:rPr lang="en-US" dirty="0" smtClean="0"/>
              <a:t> 12 % </a:t>
            </a:r>
            <a:r>
              <a:rPr lang="en-US" dirty="0" err="1" smtClean="0"/>
              <a:t>dan</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wesel</a:t>
            </a:r>
            <a:r>
              <a:rPr lang="en-US" dirty="0" smtClean="0"/>
              <a:t> 3 </a:t>
            </a:r>
            <a:r>
              <a:rPr lang="en-US" dirty="0" err="1" smtClean="0"/>
              <a:t>bulan</a:t>
            </a:r>
            <a:r>
              <a:rPr lang="en-US" dirty="0" smtClean="0"/>
              <a:t>.</a:t>
            </a:r>
          </a:p>
          <a:p>
            <a:pPr marL="0" indent="0" eaLnBrk="1" hangingPunct="1">
              <a:buFontTx/>
              <a:buNone/>
            </a:pPr>
            <a:r>
              <a:rPr lang="en-US" dirty="0" err="1" smtClean="0"/>
              <a:t>Jumlah</a:t>
            </a:r>
            <a:r>
              <a:rPr lang="en-US" dirty="0" smtClean="0"/>
              <a:t> </a:t>
            </a:r>
            <a:r>
              <a:rPr lang="en-US" dirty="0" err="1" smtClean="0"/>
              <a:t>bunga</a:t>
            </a:r>
            <a:r>
              <a:rPr lang="en-US" dirty="0" smtClean="0"/>
              <a:t> yang </a:t>
            </a:r>
            <a:r>
              <a:rPr lang="en-US" dirty="0" err="1" smtClean="0"/>
              <a:t>harus</a:t>
            </a:r>
            <a:r>
              <a:rPr lang="en-US" dirty="0" smtClean="0"/>
              <a:t> </a:t>
            </a:r>
            <a:r>
              <a:rPr lang="en-US" dirty="0" err="1" smtClean="0"/>
              <a:t>dibayar</a:t>
            </a:r>
            <a:r>
              <a:rPr lang="en-US" dirty="0" smtClean="0"/>
              <a:t> </a:t>
            </a:r>
            <a:r>
              <a:rPr lang="en-US" dirty="0" err="1" smtClean="0"/>
              <a:t>pada</a:t>
            </a:r>
            <a:r>
              <a:rPr lang="en-US" dirty="0" smtClean="0"/>
              <a:t> </a:t>
            </a:r>
            <a:r>
              <a:rPr lang="en-US" dirty="0" err="1" smtClean="0"/>
              <a:t>saat</a:t>
            </a:r>
            <a:r>
              <a:rPr lang="en-US" dirty="0" smtClean="0"/>
              <a:t> </a:t>
            </a:r>
            <a:r>
              <a:rPr lang="en-US" dirty="0" err="1" smtClean="0"/>
              <a:t>jatuh</a:t>
            </a:r>
            <a:r>
              <a:rPr lang="en-US" dirty="0" smtClean="0"/>
              <a:t> tempo </a:t>
            </a:r>
            <a:r>
              <a:rPr lang="en-US" dirty="0" err="1" smtClean="0"/>
              <a:t>adalah</a:t>
            </a:r>
            <a:r>
              <a:rPr lang="en-US" dirty="0" smtClean="0"/>
              <a:t> :</a:t>
            </a:r>
          </a:p>
          <a:p>
            <a:pPr marL="0" indent="0" eaLnBrk="1" hangingPunct="1">
              <a:buFontTx/>
              <a:buNone/>
            </a:pPr>
            <a:r>
              <a:rPr lang="en-US" dirty="0" smtClean="0"/>
              <a:t> </a:t>
            </a:r>
          </a:p>
          <a:p>
            <a:pPr marL="0" indent="0" eaLnBrk="1" hangingPunct="1">
              <a:buFontTx/>
              <a:buNone/>
            </a:pPr>
            <a:r>
              <a:rPr lang="en-US" dirty="0" smtClean="0"/>
              <a:t>			90</a:t>
            </a:r>
          </a:p>
          <a:p>
            <a:pPr marL="0" indent="0" eaLnBrk="1" hangingPunct="1">
              <a:buFontTx/>
              <a:buNone/>
            </a:pPr>
            <a:r>
              <a:rPr lang="en-US" dirty="0" smtClean="0"/>
              <a:t>2.</a:t>
            </a:r>
            <a:r>
              <a:rPr lang="id-ID" dirty="0" smtClean="0"/>
              <a:t>0</a:t>
            </a:r>
            <a:r>
              <a:rPr lang="en-US" dirty="0" smtClean="0"/>
              <a:t>00  x  12 %  x                    =   62,50</a:t>
            </a:r>
          </a:p>
          <a:p>
            <a:pPr marL="0" indent="0" eaLnBrk="1" hangingPunct="1">
              <a:buFontTx/>
              <a:buNone/>
            </a:pPr>
            <a:r>
              <a:rPr lang="en-US" dirty="0" smtClean="0"/>
              <a:t>                             	360 </a:t>
            </a:r>
          </a:p>
        </p:txBody>
      </p:sp>
      <p:sp>
        <p:nvSpPr>
          <p:cNvPr id="26627" name="Line 4"/>
          <p:cNvSpPr>
            <a:spLocks noChangeShapeType="1"/>
          </p:cNvSpPr>
          <p:nvPr/>
        </p:nvSpPr>
        <p:spPr bwMode="auto">
          <a:xfrm>
            <a:off x="3203848" y="5157192"/>
            <a:ext cx="10668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Effect transition="in" filter="dissolve">
                                      <p:cBhvr>
                                        <p:cTn id="12" dur="500"/>
                                        <p:tgtEl>
                                          <p:spTgt spid="317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747">
                                            <p:txEl>
                                              <p:pRg st="3" end="3"/>
                                            </p:txEl>
                                          </p:spTgt>
                                        </p:tgtEl>
                                        <p:attrNameLst>
                                          <p:attrName>style.visibility</p:attrName>
                                        </p:attrNameLst>
                                      </p:cBhvr>
                                      <p:to>
                                        <p:strVal val="visible"/>
                                      </p:to>
                                    </p:set>
                                    <p:animEffect transition="in" filter="dissolve">
                                      <p:cBhvr>
                                        <p:cTn id="17" dur="500"/>
                                        <p:tgtEl>
                                          <p:spTgt spid="317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Effect transition="in" filter="dissolve">
                                      <p:cBhvr>
                                        <p:cTn id="22" dur="500"/>
                                        <p:tgtEl>
                                          <p:spTgt spid="3174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animEffect transition="in" filter="dissolve">
                                      <p:cBhvr>
                                        <p:cTn id="27" dur="500"/>
                                        <p:tgtEl>
                                          <p:spTgt spid="3174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6627"/>
                                        </p:tgtEl>
                                        <p:attrNameLst>
                                          <p:attrName>style.visibility</p:attrName>
                                        </p:attrNameLst>
                                      </p:cBhvr>
                                      <p:to>
                                        <p:strVal val="visible"/>
                                      </p:to>
                                    </p:set>
                                    <p:animEffect transition="in" filter="box(in)">
                                      <p:cBhvr>
                                        <p:cTn id="32" dur="500"/>
                                        <p:tgtEl>
                                          <p:spTgt spid="2662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1747">
                                            <p:txEl>
                                              <p:pRg st="6" end="6"/>
                                            </p:txEl>
                                          </p:spTgt>
                                        </p:tgtEl>
                                        <p:attrNameLst>
                                          <p:attrName>style.visibility</p:attrName>
                                        </p:attrNameLst>
                                      </p:cBhvr>
                                      <p:to>
                                        <p:strVal val="visible"/>
                                      </p:to>
                                    </p:set>
                                    <p:animEffect transition="in" filter="dissolve">
                                      <p:cBhvr>
                                        <p:cTn id="37" dur="500"/>
                                        <p:tgtEl>
                                          <p:spTgt spid="317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1747">
                                            <p:txEl>
                                              <p:pRg st="7" end="7"/>
                                            </p:txEl>
                                          </p:spTgt>
                                        </p:tgtEl>
                                        <p:attrNameLst>
                                          <p:attrName>style.visibility</p:attrName>
                                        </p:attrNameLst>
                                      </p:cBhvr>
                                      <p:to>
                                        <p:strVal val="visible"/>
                                      </p:to>
                                    </p:set>
                                    <p:animEffect transition="in" filter="dissolve">
                                      <p:cBhvr>
                                        <p:cTn id="42" dur="500"/>
                                        <p:tgtEl>
                                          <p:spTgt spid="31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P spid="26627"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57200" y="304800"/>
            <a:ext cx="8229600" cy="6324600"/>
          </a:xfrm>
        </p:spPr>
        <p:txBody>
          <a:bodyPr/>
          <a:lstStyle/>
          <a:p>
            <a:pPr marL="441325" indent="-441325" eaLnBrk="1" hangingPunct="1">
              <a:buFontTx/>
              <a:buNone/>
            </a:pPr>
            <a:r>
              <a:rPr lang="en-US" sz="2800" smtClean="0"/>
              <a:t>3.   Nilai Jatuh Tempo</a:t>
            </a:r>
          </a:p>
          <a:p>
            <a:pPr marL="441325" indent="-441325" algn="just" eaLnBrk="1" hangingPunct="1">
              <a:buFontTx/>
              <a:buNone/>
            </a:pPr>
            <a:r>
              <a:rPr lang="en-US" sz="2800" smtClean="0"/>
              <a:t>     Adalah jumlah yang harus dibayar pada saat   jatuh tempo (</a:t>
            </a:r>
            <a:r>
              <a:rPr lang="en-US" sz="2800" i="1" smtClean="0"/>
              <a:t>maturity value</a:t>
            </a:r>
            <a:r>
              <a:rPr lang="en-US" sz="2800" smtClean="0"/>
              <a:t>), yang terdiri dari nilai nominal ditambah bunga. </a:t>
            </a:r>
          </a:p>
          <a:p>
            <a:pPr marL="441325" indent="-441325" eaLnBrk="1" hangingPunct="1">
              <a:buFontTx/>
              <a:buNone/>
            </a:pPr>
            <a:r>
              <a:rPr lang="en-US" sz="2800" smtClean="0"/>
              <a:t>    Contoh :</a:t>
            </a:r>
          </a:p>
          <a:p>
            <a:pPr marL="441325" indent="-441325" algn="just" eaLnBrk="1" hangingPunct="1">
              <a:buFontTx/>
              <a:buNone/>
            </a:pPr>
            <a:r>
              <a:rPr lang="en-US" sz="2800" smtClean="0"/>
              <a:t>    Wesel berjangka waktu 30 hari dan bunga 12 % tertenggal 21 November 2006 diterima sebagai pelunasan  hutang WA. Bunn Co., yang telah jatuh tempo  dan memiliki saldo $ 6.000. Ayat jurnal untuk mencatat transaksi ini adalah :</a:t>
            </a:r>
          </a:p>
          <a:p>
            <a:pPr marL="441325" indent="-441325" eaLnBrk="1" hangingPunct="1">
              <a:buFontTx/>
              <a:buNone/>
            </a:pPr>
            <a:r>
              <a:rPr lang="en-US" sz="2800" smtClean="0"/>
              <a:t>    </a:t>
            </a:r>
          </a:p>
          <a:p>
            <a:pPr marL="441325" indent="-441325" eaLnBrk="1" hangingPunct="1">
              <a:buFontTx/>
              <a:buNone/>
            </a:pPr>
            <a:r>
              <a:rPr lang="en-US" sz="2400" smtClean="0"/>
              <a:t>	Wesel Tagih			                     6.000</a:t>
            </a:r>
          </a:p>
          <a:p>
            <a:pPr marL="441325" indent="-441325" eaLnBrk="1" hangingPunct="1">
              <a:buFontTx/>
              <a:buNone/>
            </a:pPr>
            <a:r>
              <a:rPr lang="en-US" sz="2400" smtClean="0"/>
              <a:t>         Piutang Dagang – WA. Bunn Co.		          6.000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dissolve">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dissolve">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dissolve">
                                      <p:cBhvr>
                                        <p:cTn id="17" dur="500"/>
                                        <p:tgtEl>
                                          <p:spTgt spid="32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dissolve">
                                      <p:cBhvr>
                                        <p:cTn id="22" dur="500"/>
                                        <p:tgtEl>
                                          <p:spTgt spid="327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dissolve">
                                      <p:cBhvr>
                                        <p:cTn id="27" dur="500"/>
                                        <p:tgtEl>
                                          <p:spTgt spid="327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2771">
                                            <p:txEl>
                                              <p:pRg st="5" end="5"/>
                                            </p:txEl>
                                          </p:spTgt>
                                        </p:tgtEl>
                                        <p:attrNameLst>
                                          <p:attrName>style.visibility</p:attrName>
                                        </p:attrNameLst>
                                      </p:cBhvr>
                                      <p:to>
                                        <p:strVal val="visible"/>
                                      </p:to>
                                    </p:set>
                                    <p:animEffect transition="in" filter="dissolve">
                                      <p:cBhvr>
                                        <p:cTn id="32" dur="500"/>
                                        <p:tgtEl>
                                          <p:spTgt spid="327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2771">
                                            <p:txEl>
                                              <p:pRg st="6" end="6"/>
                                            </p:txEl>
                                          </p:spTgt>
                                        </p:tgtEl>
                                        <p:attrNameLst>
                                          <p:attrName>style.visibility</p:attrName>
                                        </p:attrNameLst>
                                      </p:cBhvr>
                                      <p:to>
                                        <p:strVal val="visible"/>
                                      </p:to>
                                    </p:set>
                                    <p:animEffect transition="in" filter="dissolve">
                                      <p:cBhvr>
                                        <p:cTn id="37" dur="500"/>
                                        <p:tgtEl>
                                          <p:spTgt spid="32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228600"/>
            <a:ext cx="8229600" cy="6324600"/>
          </a:xfrm>
        </p:spPr>
        <p:txBody>
          <a:bodyPr/>
          <a:lstStyle/>
          <a:p>
            <a:pPr marL="0" indent="0" eaLnBrk="1" hangingPunct="1">
              <a:lnSpc>
                <a:spcPct val="90000"/>
              </a:lnSpc>
              <a:buFontTx/>
              <a:buNone/>
            </a:pPr>
            <a:r>
              <a:rPr lang="en-US" sz="2400" smtClean="0"/>
              <a:t>Pada saat wesel jatuh tempo, ayat jurnal untuk mencatat penerimaan sebesar $ 6.060 adalah :</a:t>
            </a:r>
          </a:p>
          <a:p>
            <a:pPr marL="0" indent="0" eaLnBrk="1" hangingPunct="1">
              <a:lnSpc>
                <a:spcPct val="90000"/>
              </a:lnSpc>
              <a:buFontTx/>
              <a:buNone/>
            </a:pPr>
            <a:r>
              <a:rPr lang="en-US" sz="2400" smtClean="0"/>
              <a:t>     Kas					6.060</a:t>
            </a:r>
          </a:p>
          <a:p>
            <a:pPr marL="0" indent="0" eaLnBrk="1" hangingPunct="1">
              <a:lnSpc>
                <a:spcPct val="90000"/>
              </a:lnSpc>
              <a:buFontTx/>
              <a:buNone/>
            </a:pPr>
            <a:r>
              <a:rPr lang="en-US" sz="2400" smtClean="0"/>
              <a:t>      	Wesel Tagih					6.000</a:t>
            </a:r>
          </a:p>
          <a:p>
            <a:pPr marL="0" indent="0" eaLnBrk="1" hangingPunct="1">
              <a:lnSpc>
                <a:spcPct val="90000"/>
              </a:lnSpc>
              <a:buFontTx/>
              <a:buNone/>
            </a:pPr>
            <a:r>
              <a:rPr lang="en-US" sz="2400" smtClean="0"/>
              <a:t>      	Pendapatan Bunga				     60</a:t>
            </a:r>
          </a:p>
          <a:p>
            <a:pPr marL="0" indent="0" eaLnBrk="1" hangingPunct="1">
              <a:lnSpc>
                <a:spcPct val="90000"/>
              </a:lnSpc>
              <a:buFontTx/>
              <a:buNone/>
            </a:pPr>
            <a:endParaRPr lang="en-US" sz="2400" smtClean="0"/>
          </a:p>
          <a:p>
            <a:pPr marL="0" indent="0" algn="just" eaLnBrk="1" hangingPunct="1">
              <a:lnSpc>
                <a:spcPct val="90000"/>
              </a:lnSpc>
              <a:buFontTx/>
              <a:buNone/>
            </a:pPr>
            <a:r>
              <a:rPr lang="en-US" sz="2400" smtClean="0"/>
              <a:t>Jika pembuat wesel tidak membayar hutang pada saat jatuh tempo, maka wesel tsb dinamakan wesel tagih yang ditolak (</a:t>
            </a:r>
            <a:r>
              <a:rPr lang="en-US" sz="2400" i="1" smtClean="0"/>
              <a:t>dishonored note receivable</a:t>
            </a:r>
            <a:r>
              <a:rPr lang="en-US" sz="2400" smtClean="0"/>
              <a:t>). Berdasarkan contoh di atas, seandainya pada saat jatuh tempo WA. Bunn Co. tidak melunasi hutangnya , maka ayat jurnal untuk mentransfer nilai jatuh tempo adalah sbb :</a:t>
            </a:r>
          </a:p>
          <a:p>
            <a:pPr marL="0" indent="0" eaLnBrk="1" hangingPunct="1">
              <a:lnSpc>
                <a:spcPct val="90000"/>
              </a:lnSpc>
              <a:buFontTx/>
              <a:buNone/>
            </a:pPr>
            <a:endParaRPr lang="en-US" sz="2400" smtClean="0"/>
          </a:p>
          <a:p>
            <a:pPr marL="0" indent="0" eaLnBrk="1" hangingPunct="1">
              <a:lnSpc>
                <a:spcPct val="90000"/>
              </a:lnSpc>
              <a:buFontTx/>
              <a:buNone/>
            </a:pPr>
            <a:r>
              <a:rPr lang="en-US" sz="2400" smtClean="0"/>
              <a:t>Piutang Dagang – WA. Bunn Co.		6.060</a:t>
            </a:r>
          </a:p>
          <a:p>
            <a:pPr marL="0" indent="0" eaLnBrk="1" hangingPunct="1">
              <a:lnSpc>
                <a:spcPct val="90000"/>
              </a:lnSpc>
              <a:buFontTx/>
              <a:buNone/>
            </a:pPr>
            <a:r>
              <a:rPr lang="en-US" sz="2400" smtClean="0"/>
              <a:t>       Wesel Tagih 					6.000</a:t>
            </a:r>
          </a:p>
          <a:p>
            <a:pPr marL="0" indent="0" eaLnBrk="1" hangingPunct="1">
              <a:lnSpc>
                <a:spcPct val="90000"/>
              </a:lnSpc>
              <a:buFontTx/>
              <a:buNone/>
            </a:pPr>
            <a:r>
              <a:rPr lang="en-US" sz="2400" smtClean="0"/>
              <a:t>       Pendapatan Bunga				     60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ssolve">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dissolve">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dissolve">
                                      <p:cBhvr>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dissolve">
                                      <p:cBhvr>
                                        <p:cTn id="22" dur="500"/>
                                        <p:tgtEl>
                                          <p:spTgt spid="33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animEffect transition="in" filter="dissolve">
                                      <p:cBhvr>
                                        <p:cTn id="27" dur="500"/>
                                        <p:tgtEl>
                                          <p:spTgt spid="3379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3795">
                                            <p:txEl>
                                              <p:pRg st="7" end="7"/>
                                            </p:txEl>
                                          </p:spTgt>
                                        </p:tgtEl>
                                        <p:attrNameLst>
                                          <p:attrName>style.visibility</p:attrName>
                                        </p:attrNameLst>
                                      </p:cBhvr>
                                      <p:to>
                                        <p:strVal val="visible"/>
                                      </p:to>
                                    </p:set>
                                    <p:animEffect transition="in" filter="dissolve">
                                      <p:cBhvr>
                                        <p:cTn id="32" dur="500"/>
                                        <p:tgtEl>
                                          <p:spTgt spid="3379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3795">
                                            <p:txEl>
                                              <p:pRg st="8" end="8"/>
                                            </p:txEl>
                                          </p:spTgt>
                                        </p:tgtEl>
                                        <p:attrNameLst>
                                          <p:attrName>style.visibility</p:attrName>
                                        </p:attrNameLst>
                                      </p:cBhvr>
                                      <p:to>
                                        <p:strVal val="visible"/>
                                      </p:to>
                                    </p:set>
                                    <p:animEffect transition="in" filter="dissolve">
                                      <p:cBhvr>
                                        <p:cTn id="37" dur="500"/>
                                        <p:tgtEl>
                                          <p:spTgt spid="3379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3795">
                                            <p:txEl>
                                              <p:pRg st="9" end="9"/>
                                            </p:txEl>
                                          </p:spTgt>
                                        </p:tgtEl>
                                        <p:attrNameLst>
                                          <p:attrName>style.visibility</p:attrName>
                                        </p:attrNameLst>
                                      </p:cBhvr>
                                      <p:to>
                                        <p:strVal val="visible"/>
                                      </p:to>
                                    </p:set>
                                    <p:animEffect transition="in" filter="dissolve">
                                      <p:cBhvr>
                                        <p:cTn id="42" dur="500"/>
                                        <p:tgtEl>
                                          <p:spTgt spid="3379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639762"/>
          </a:xfrm>
        </p:spPr>
        <p:txBody>
          <a:bodyPr>
            <a:normAutofit fontScale="90000"/>
          </a:bodyPr>
          <a:lstStyle/>
          <a:p>
            <a:pPr eaLnBrk="1" fontAlgn="auto" hangingPunct="1">
              <a:spcAft>
                <a:spcPts val="0"/>
              </a:spcAft>
              <a:defRPr/>
            </a:pPr>
            <a:r>
              <a:rPr lang="en-US" sz="3200" smtClean="0"/>
              <a:t>1.   Pendiskontoan Wesel Tidak Berbunga.</a:t>
            </a:r>
            <a:br>
              <a:rPr lang="en-US" sz="3200" smtClean="0"/>
            </a:br>
            <a:endParaRPr lang="en-US" sz="3200" smtClean="0"/>
          </a:p>
        </p:txBody>
      </p:sp>
      <p:sp>
        <p:nvSpPr>
          <p:cNvPr id="37891" name="Rectangle 3"/>
          <p:cNvSpPr>
            <a:spLocks noGrp="1" noChangeArrowheads="1"/>
          </p:cNvSpPr>
          <p:nvPr>
            <p:ph idx="1"/>
          </p:nvPr>
        </p:nvSpPr>
        <p:spPr>
          <a:xfrm>
            <a:off x="457200" y="762000"/>
            <a:ext cx="8229600" cy="5867400"/>
          </a:xfrm>
        </p:spPr>
        <p:txBody>
          <a:bodyPr/>
          <a:lstStyle/>
          <a:p>
            <a:pPr marL="0" indent="0" eaLnBrk="1" hangingPunct="1">
              <a:lnSpc>
                <a:spcPct val="80000"/>
              </a:lnSpc>
              <a:buFontTx/>
              <a:buNone/>
            </a:pPr>
            <a:r>
              <a:rPr lang="en-US" sz="2400" dirty="0" err="1" smtClean="0"/>
              <a:t>Contoh</a:t>
            </a:r>
            <a:r>
              <a:rPr lang="en-US" sz="2400" dirty="0" smtClean="0"/>
              <a:t> :</a:t>
            </a:r>
          </a:p>
          <a:p>
            <a:pPr marL="0" indent="0" algn="just" eaLnBrk="1" hangingPunct="1">
              <a:lnSpc>
                <a:spcPct val="80000"/>
              </a:lnSpc>
              <a:buFontTx/>
              <a:buNone/>
            </a:pPr>
            <a:r>
              <a:rPr lang="en-US" sz="2400" dirty="0" err="1" smtClean="0"/>
              <a:t>Misalkan</a:t>
            </a:r>
            <a:r>
              <a:rPr lang="en-US" sz="2400" dirty="0" smtClean="0"/>
              <a:t> </a:t>
            </a:r>
            <a:r>
              <a:rPr lang="en-US" sz="2400" dirty="0" err="1" smtClean="0"/>
              <a:t>pada</a:t>
            </a:r>
            <a:r>
              <a:rPr lang="en-US" sz="2400" dirty="0" smtClean="0"/>
              <a:t> </a:t>
            </a:r>
            <a:r>
              <a:rPr lang="en-US" sz="2400" dirty="0" err="1" smtClean="0"/>
              <a:t>tanggal</a:t>
            </a:r>
            <a:r>
              <a:rPr lang="en-US" sz="2400" dirty="0" smtClean="0"/>
              <a:t> 13 </a:t>
            </a:r>
            <a:r>
              <a:rPr lang="en-US" sz="2400" dirty="0" err="1" smtClean="0"/>
              <a:t>Desember</a:t>
            </a:r>
            <a:r>
              <a:rPr lang="en-US" sz="2400" dirty="0" smtClean="0"/>
              <a:t> 2006 </a:t>
            </a:r>
            <a:r>
              <a:rPr lang="en-US" sz="2400" dirty="0" err="1" smtClean="0"/>
              <a:t>wesel</a:t>
            </a:r>
            <a:r>
              <a:rPr lang="en-US" sz="2400" dirty="0" smtClean="0"/>
              <a:t> </a:t>
            </a:r>
            <a:r>
              <a:rPr lang="en-US" sz="2400" dirty="0" err="1" smtClean="0"/>
              <a:t>tidak</a:t>
            </a:r>
            <a:r>
              <a:rPr lang="en-US" sz="2400" dirty="0" smtClean="0"/>
              <a:t> </a:t>
            </a:r>
            <a:r>
              <a:rPr lang="en-US" sz="2400" dirty="0" err="1" smtClean="0"/>
              <a:t>berbunga</a:t>
            </a:r>
            <a:r>
              <a:rPr lang="en-US" sz="2400" dirty="0" smtClean="0"/>
              <a:t> </a:t>
            </a:r>
            <a:r>
              <a:rPr lang="en-US" sz="2400" dirty="0" err="1" smtClean="0"/>
              <a:t>berjangka</a:t>
            </a:r>
            <a:r>
              <a:rPr lang="en-US" sz="2400" dirty="0" smtClean="0"/>
              <a:t> </a:t>
            </a:r>
            <a:r>
              <a:rPr lang="en-US" sz="2400" dirty="0" err="1" smtClean="0"/>
              <a:t>waktu</a:t>
            </a:r>
            <a:r>
              <a:rPr lang="en-US" sz="2400" dirty="0" smtClean="0"/>
              <a:t> 60 </a:t>
            </a:r>
            <a:r>
              <a:rPr lang="en-US" sz="2400" dirty="0" err="1" smtClean="0"/>
              <a:t>hari</a:t>
            </a:r>
            <a:r>
              <a:rPr lang="en-US" sz="2400" dirty="0" smtClean="0"/>
              <a:t> </a:t>
            </a:r>
            <a:r>
              <a:rPr lang="en-US" sz="2400" dirty="0" err="1" smtClean="0"/>
              <a:t>sebesar</a:t>
            </a:r>
            <a:r>
              <a:rPr lang="en-US" sz="2400" dirty="0" smtClean="0"/>
              <a:t> $ 5.000 yang </a:t>
            </a:r>
            <a:r>
              <a:rPr lang="en-US" sz="2400" dirty="0" err="1" smtClean="0"/>
              <a:t>dikeluarkan</a:t>
            </a:r>
            <a:r>
              <a:rPr lang="en-US" sz="2400" dirty="0" smtClean="0"/>
              <a:t> </a:t>
            </a:r>
            <a:r>
              <a:rPr lang="en-US" sz="2400" dirty="0" err="1" smtClean="0"/>
              <a:t>pada</a:t>
            </a:r>
            <a:r>
              <a:rPr lang="en-US" sz="2400" dirty="0" smtClean="0"/>
              <a:t> </a:t>
            </a:r>
            <a:r>
              <a:rPr lang="en-US" sz="2400" dirty="0" err="1" smtClean="0"/>
              <a:t>tanggal</a:t>
            </a:r>
            <a:r>
              <a:rPr lang="en-US" sz="2400" dirty="0" smtClean="0"/>
              <a:t> 7 November 2006 </a:t>
            </a:r>
            <a:r>
              <a:rPr lang="en-US" sz="2400" dirty="0" err="1" smtClean="0"/>
              <a:t>oleh</a:t>
            </a:r>
            <a:r>
              <a:rPr lang="en-US" sz="2400" dirty="0" smtClean="0"/>
              <a:t> Taylor Co. </a:t>
            </a:r>
            <a:r>
              <a:rPr lang="en-US" sz="2400" dirty="0" err="1" smtClean="0"/>
              <a:t>didiskontokan</a:t>
            </a:r>
            <a:r>
              <a:rPr lang="en-US" sz="2400" dirty="0" smtClean="0"/>
              <a:t> </a:t>
            </a:r>
            <a:r>
              <a:rPr lang="en-US" sz="2400" dirty="0" err="1" smtClean="0"/>
              <a:t>ke</a:t>
            </a:r>
            <a:r>
              <a:rPr lang="en-US" sz="2400" dirty="0" smtClean="0"/>
              <a:t> bank </a:t>
            </a:r>
            <a:r>
              <a:rPr lang="en-US" sz="2400" dirty="0" err="1" smtClean="0"/>
              <a:t>dengan</a:t>
            </a:r>
            <a:r>
              <a:rPr lang="en-US" sz="2400" dirty="0" smtClean="0"/>
              <a:t> </a:t>
            </a:r>
            <a:r>
              <a:rPr lang="en-US" sz="2400" dirty="0" err="1" smtClean="0"/>
              <a:t>tingkat</a:t>
            </a:r>
            <a:r>
              <a:rPr lang="en-US" sz="2400" dirty="0" smtClean="0"/>
              <a:t> </a:t>
            </a:r>
            <a:r>
              <a:rPr lang="en-US" sz="2400" dirty="0" err="1" smtClean="0"/>
              <a:t>diskonto</a:t>
            </a:r>
            <a:r>
              <a:rPr lang="en-US" sz="2400" dirty="0" smtClean="0"/>
              <a:t> </a:t>
            </a:r>
            <a:r>
              <a:rPr lang="en-US" sz="2400" dirty="0" err="1" smtClean="0"/>
              <a:t>sebesar</a:t>
            </a:r>
            <a:r>
              <a:rPr lang="en-US" sz="2400" dirty="0" smtClean="0"/>
              <a:t> 27 %. </a:t>
            </a:r>
            <a:r>
              <a:rPr lang="en-US" sz="2400" dirty="0" err="1" smtClean="0"/>
              <a:t>Jumlah</a:t>
            </a:r>
            <a:r>
              <a:rPr lang="en-US" sz="2400" dirty="0" smtClean="0"/>
              <a:t> </a:t>
            </a:r>
            <a:r>
              <a:rPr lang="en-US" sz="2400" dirty="0" err="1" smtClean="0"/>
              <a:t>uang</a:t>
            </a:r>
            <a:r>
              <a:rPr lang="en-US" sz="2400" dirty="0" smtClean="0"/>
              <a:t> yang </a:t>
            </a:r>
            <a:r>
              <a:rPr lang="en-US" sz="2400" dirty="0" err="1" smtClean="0"/>
              <a:t>diterima</a:t>
            </a:r>
            <a:r>
              <a:rPr lang="en-US" sz="2400" dirty="0" smtClean="0"/>
              <a:t> </a:t>
            </a:r>
            <a:r>
              <a:rPr lang="en-US" sz="2400" dirty="0" err="1" smtClean="0"/>
              <a:t>dari</a:t>
            </a:r>
            <a:r>
              <a:rPr lang="en-US" sz="2400" dirty="0" smtClean="0"/>
              <a:t> </a:t>
            </a:r>
            <a:r>
              <a:rPr lang="en-US" sz="2400" dirty="0" err="1" smtClean="0"/>
              <a:t>pendiskontoan</a:t>
            </a:r>
            <a:r>
              <a:rPr lang="en-US" sz="2400" dirty="0" smtClean="0"/>
              <a:t> </a:t>
            </a:r>
            <a:r>
              <a:rPr lang="en-US" sz="2400" dirty="0" err="1" smtClean="0"/>
              <a:t>dihitung</a:t>
            </a:r>
            <a:r>
              <a:rPr lang="en-US" sz="2400" dirty="0" smtClean="0"/>
              <a:t> </a:t>
            </a:r>
            <a:r>
              <a:rPr lang="en-US" sz="2400" dirty="0" err="1" smtClean="0"/>
              <a:t>sbb</a:t>
            </a:r>
            <a:r>
              <a:rPr lang="en-US" sz="2400" dirty="0" smtClean="0"/>
              <a:t> :</a:t>
            </a:r>
          </a:p>
          <a:p>
            <a:pPr marL="0" indent="0" eaLnBrk="1" hangingPunct="1">
              <a:lnSpc>
                <a:spcPct val="80000"/>
              </a:lnSpc>
              <a:buFontTx/>
              <a:buNone/>
            </a:pPr>
            <a:endParaRPr lang="en-US" sz="2400" dirty="0" smtClean="0"/>
          </a:p>
          <a:p>
            <a:pPr marL="0" indent="0" eaLnBrk="1" hangingPunct="1">
              <a:lnSpc>
                <a:spcPct val="80000"/>
              </a:lnSpc>
              <a:buFontTx/>
              <a:buNone/>
            </a:pPr>
            <a:r>
              <a:rPr lang="en-US" sz="2400" dirty="0" err="1" smtClean="0"/>
              <a:t>Nilai</a:t>
            </a:r>
            <a:r>
              <a:rPr lang="en-US" sz="2400" dirty="0" smtClean="0"/>
              <a:t> </a:t>
            </a:r>
            <a:r>
              <a:rPr lang="en-US" sz="2400" dirty="0" err="1" smtClean="0"/>
              <a:t>pada</a:t>
            </a:r>
            <a:r>
              <a:rPr lang="en-US" sz="2400" dirty="0" smtClean="0"/>
              <a:t> </a:t>
            </a:r>
            <a:r>
              <a:rPr lang="en-US" sz="2400" dirty="0" err="1" smtClean="0"/>
              <a:t>saat</a:t>
            </a:r>
            <a:r>
              <a:rPr lang="en-US" sz="2400" dirty="0" smtClean="0"/>
              <a:t> </a:t>
            </a:r>
            <a:r>
              <a:rPr lang="en-US" sz="2400" dirty="0" err="1" smtClean="0"/>
              <a:t>jatuh</a:t>
            </a:r>
            <a:r>
              <a:rPr lang="en-US" sz="2400" dirty="0" smtClean="0"/>
              <a:t> tempo ( 6 </a:t>
            </a:r>
            <a:r>
              <a:rPr lang="en-US" sz="2400" dirty="0" err="1" smtClean="0"/>
              <a:t>Januari</a:t>
            </a:r>
            <a:r>
              <a:rPr lang="en-US" sz="2400" dirty="0" smtClean="0"/>
              <a:t> 2007 )	       $ 5.000</a:t>
            </a:r>
          </a:p>
          <a:p>
            <a:pPr marL="0" indent="0" eaLnBrk="1" hangingPunct="1">
              <a:lnSpc>
                <a:spcPct val="80000"/>
              </a:lnSpc>
              <a:buFontTx/>
              <a:buNone/>
            </a:pPr>
            <a:r>
              <a:rPr lang="en-US" sz="2400" dirty="0" err="1" smtClean="0"/>
              <a:t>Jangka</a:t>
            </a:r>
            <a:r>
              <a:rPr lang="en-US" sz="2400" dirty="0" smtClean="0"/>
              <a:t> </a:t>
            </a:r>
            <a:r>
              <a:rPr lang="en-US" sz="2400" dirty="0" err="1" smtClean="0"/>
              <a:t>waktu</a:t>
            </a:r>
            <a:r>
              <a:rPr lang="en-US" sz="2400" dirty="0" smtClean="0"/>
              <a:t> </a:t>
            </a:r>
            <a:r>
              <a:rPr lang="en-US" sz="2400" dirty="0" err="1" smtClean="0"/>
              <a:t>diskonto</a:t>
            </a:r>
            <a:r>
              <a:rPr lang="en-US" sz="2400" dirty="0" smtClean="0"/>
              <a:t> </a:t>
            </a:r>
            <a:r>
              <a:rPr lang="en-US" sz="2400" dirty="0" err="1" smtClean="0"/>
              <a:t>adalah</a:t>
            </a:r>
            <a:r>
              <a:rPr lang="en-US" sz="2400" dirty="0" smtClean="0"/>
              <a:t> </a:t>
            </a:r>
          </a:p>
          <a:p>
            <a:pPr marL="0" indent="0" eaLnBrk="1" hangingPunct="1">
              <a:lnSpc>
                <a:spcPct val="80000"/>
              </a:lnSpc>
              <a:buFontTx/>
              <a:buNone/>
            </a:pPr>
            <a:r>
              <a:rPr lang="en-US" sz="2400" dirty="0" smtClean="0"/>
              <a:t>13 </a:t>
            </a:r>
            <a:r>
              <a:rPr lang="en-US" sz="2400" dirty="0" err="1" smtClean="0"/>
              <a:t>desember</a:t>
            </a:r>
            <a:r>
              <a:rPr lang="en-US" sz="2400" dirty="0" smtClean="0"/>
              <a:t> 2006 s/d 6 </a:t>
            </a:r>
            <a:r>
              <a:rPr lang="en-US" sz="2400" dirty="0" err="1" smtClean="0"/>
              <a:t>januari</a:t>
            </a:r>
            <a:r>
              <a:rPr lang="en-US" sz="2400" dirty="0" smtClean="0"/>
              <a:t> 2007 = 24 </a:t>
            </a:r>
            <a:r>
              <a:rPr lang="en-US" sz="2400" dirty="0" err="1" smtClean="0"/>
              <a:t>hari</a:t>
            </a:r>
            <a:endParaRPr lang="en-US" sz="2400" dirty="0" smtClean="0"/>
          </a:p>
          <a:p>
            <a:pPr marL="0" indent="0" eaLnBrk="1" hangingPunct="1">
              <a:lnSpc>
                <a:spcPct val="80000"/>
              </a:lnSpc>
              <a:buFontTx/>
              <a:buNone/>
            </a:pPr>
            <a:r>
              <a:rPr lang="en-US" sz="2400" dirty="0" err="1" smtClean="0"/>
              <a:t>Diskonto</a:t>
            </a:r>
            <a:r>
              <a:rPr lang="en-US" sz="2400" dirty="0" smtClean="0"/>
              <a:t> yang </a:t>
            </a:r>
            <a:r>
              <a:rPr lang="en-US" sz="2400" dirty="0" err="1" smtClean="0"/>
              <a:t>dibebankan</a:t>
            </a:r>
            <a:r>
              <a:rPr lang="en-US" sz="2400" dirty="0" smtClean="0"/>
              <a:t> </a:t>
            </a:r>
            <a:r>
              <a:rPr lang="en-US" sz="2400" dirty="0" err="1" smtClean="0"/>
              <a:t>oleh</a:t>
            </a:r>
            <a:r>
              <a:rPr lang="en-US" sz="2400" dirty="0" smtClean="0"/>
              <a:t> bank</a:t>
            </a:r>
          </a:p>
          <a:p>
            <a:pPr marL="0" indent="0" eaLnBrk="1" hangingPunct="1">
              <a:lnSpc>
                <a:spcPct val="80000"/>
              </a:lnSpc>
              <a:buFontTx/>
              <a:buNone/>
            </a:pPr>
            <a:r>
              <a:rPr lang="en-US" sz="2400" dirty="0" smtClean="0"/>
              <a:t>			 24</a:t>
            </a:r>
          </a:p>
          <a:p>
            <a:pPr marL="0" indent="0" eaLnBrk="1" hangingPunct="1">
              <a:lnSpc>
                <a:spcPct val="80000"/>
              </a:lnSpc>
              <a:buFontTx/>
              <a:buNone/>
            </a:pPr>
            <a:r>
              <a:rPr lang="en-US" sz="2400" dirty="0" smtClean="0"/>
              <a:t>5.000   x   27 %   x                  =			             </a:t>
            </a:r>
            <a:r>
              <a:rPr lang="id-ID" sz="2400" dirty="0" smtClean="0"/>
              <a:t>              </a:t>
            </a:r>
            <a:r>
              <a:rPr lang="en-US" sz="2400" dirty="0" smtClean="0"/>
              <a:t>  90</a:t>
            </a:r>
          </a:p>
          <a:p>
            <a:pPr marL="0" indent="0" eaLnBrk="1" hangingPunct="1">
              <a:lnSpc>
                <a:spcPct val="80000"/>
              </a:lnSpc>
              <a:buFontTx/>
              <a:buNone/>
            </a:pPr>
            <a:r>
              <a:rPr lang="en-US" sz="2400" dirty="0" smtClean="0"/>
              <a:t>			360</a:t>
            </a:r>
          </a:p>
          <a:p>
            <a:pPr marL="0" indent="0" eaLnBrk="1" hangingPunct="1">
              <a:lnSpc>
                <a:spcPct val="80000"/>
              </a:lnSpc>
              <a:buFontTx/>
              <a:buNone/>
            </a:pPr>
            <a:r>
              <a:rPr lang="en-US" sz="2400" dirty="0" smtClean="0"/>
              <a:t/>
            </a:r>
            <a:br>
              <a:rPr lang="en-US" sz="2400" dirty="0" smtClean="0"/>
            </a:br>
            <a:r>
              <a:rPr lang="en-US" sz="2400" dirty="0" err="1" smtClean="0"/>
              <a:t>Jumlah</a:t>
            </a:r>
            <a:r>
              <a:rPr lang="en-US" sz="2400" dirty="0" smtClean="0"/>
              <a:t> yang </a:t>
            </a:r>
            <a:r>
              <a:rPr lang="en-US" sz="2400" dirty="0" err="1" smtClean="0"/>
              <a:t>diterima</a:t>
            </a:r>
            <a:r>
              <a:rPr lang="en-US" sz="2400" dirty="0" smtClean="0"/>
              <a:t>				  </a:t>
            </a:r>
            <a:r>
              <a:rPr lang="id-ID" sz="2400" dirty="0" smtClean="0"/>
              <a:t>               </a:t>
            </a:r>
            <a:r>
              <a:rPr lang="en-US" sz="2400" dirty="0" smtClean="0"/>
              <a:t>     $ 4.910</a:t>
            </a:r>
          </a:p>
          <a:p>
            <a:pPr marL="0" indent="0" eaLnBrk="1" hangingPunct="1">
              <a:lnSpc>
                <a:spcPct val="80000"/>
              </a:lnSpc>
            </a:pPr>
            <a:endParaRPr lang="en-US" sz="2400" dirty="0" smtClean="0"/>
          </a:p>
        </p:txBody>
      </p:sp>
      <p:sp>
        <p:nvSpPr>
          <p:cNvPr id="32772" name="Line 4"/>
          <p:cNvSpPr>
            <a:spLocks noChangeShapeType="1"/>
          </p:cNvSpPr>
          <p:nvPr/>
        </p:nvSpPr>
        <p:spPr bwMode="auto">
          <a:xfrm>
            <a:off x="3131840" y="5013176"/>
            <a:ext cx="533400" cy="0"/>
          </a:xfrm>
          <a:prstGeom prst="line">
            <a:avLst/>
          </a:prstGeom>
          <a:noFill/>
          <a:ln w="9525">
            <a:solidFill>
              <a:schemeClr val="tx1"/>
            </a:solidFill>
            <a:round/>
            <a:headEnd/>
            <a:tailEnd/>
          </a:ln>
        </p:spPr>
        <p:txBody>
          <a:bodyPr/>
          <a:lstStyle/>
          <a:p>
            <a:endParaRPr lang="id-ID"/>
          </a:p>
        </p:txBody>
      </p:sp>
      <p:sp>
        <p:nvSpPr>
          <p:cNvPr id="32773" name="Line 5"/>
          <p:cNvSpPr>
            <a:spLocks noChangeShapeType="1"/>
          </p:cNvSpPr>
          <p:nvPr/>
        </p:nvSpPr>
        <p:spPr bwMode="auto">
          <a:xfrm>
            <a:off x="7467600" y="5791200"/>
            <a:ext cx="11430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dissolve">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dissolve">
                                      <p:cBhvr>
                                        <p:cTn id="12" dur="500"/>
                                        <p:tgtEl>
                                          <p:spTgt spid="378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Effect transition="in" filter="dissolve">
                                      <p:cBhvr>
                                        <p:cTn id="17" dur="500"/>
                                        <p:tgtEl>
                                          <p:spTgt spid="378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dissolve">
                                      <p:cBhvr>
                                        <p:cTn id="22" dur="500"/>
                                        <p:tgtEl>
                                          <p:spTgt spid="378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Effect transition="in" filter="dissolve">
                                      <p:cBhvr>
                                        <p:cTn id="27" dur="500"/>
                                        <p:tgtEl>
                                          <p:spTgt spid="378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1">
                                            <p:txEl>
                                              <p:pRg st="5" end="5"/>
                                            </p:txEl>
                                          </p:spTgt>
                                        </p:tgtEl>
                                        <p:attrNameLst>
                                          <p:attrName>style.visibility</p:attrName>
                                        </p:attrNameLst>
                                      </p:cBhvr>
                                      <p:to>
                                        <p:strVal val="visible"/>
                                      </p:to>
                                    </p:set>
                                    <p:animEffect transition="in" filter="dissolve">
                                      <p:cBhvr>
                                        <p:cTn id="32" dur="500"/>
                                        <p:tgtEl>
                                          <p:spTgt spid="378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1">
                                            <p:txEl>
                                              <p:pRg st="6" end="6"/>
                                            </p:txEl>
                                          </p:spTgt>
                                        </p:tgtEl>
                                        <p:attrNameLst>
                                          <p:attrName>style.visibility</p:attrName>
                                        </p:attrNameLst>
                                      </p:cBhvr>
                                      <p:to>
                                        <p:strVal val="visible"/>
                                      </p:to>
                                    </p:set>
                                    <p:animEffect transition="in" filter="dissolve">
                                      <p:cBhvr>
                                        <p:cTn id="37" dur="500"/>
                                        <p:tgtEl>
                                          <p:spTgt spid="378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1">
                                            <p:txEl>
                                              <p:pRg st="7" end="7"/>
                                            </p:txEl>
                                          </p:spTgt>
                                        </p:tgtEl>
                                        <p:attrNameLst>
                                          <p:attrName>style.visibility</p:attrName>
                                        </p:attrNameLst>
                                      </p:cBhvr>
                                      <p:to>
                                        <p:strVal val="visible"/>
                                      </p:to>
                                    </p:set>
                                    <p:animEffect transition="in" filter="dissolve">
                                      <p:cBhvr>
                                        <p:cTn id="42" dur="500"/>
                                        <p:tgtEl>
                                          <p:spTgt spid="378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2772"/>
                                        </p:tgtEl>
                                        <p:attrNameLst>
                                          <p:attrName>style.visibility</p:attrName>
                                        </p:attrNameLst>
                                      </p:cBhvr>
                                      <p:to>
                                        <p:strVal val="visible"/>
                                      </p:to>
                                    </p:set>
                                    <p:animEffect transition="in" filter="checkerboard(across)">
                                      <p:cBhvr>
                                        <p:cTn id="47" dur="500"/>
                                        <p:tgtEl>
                                          <p:spTgt spid="3277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7891">
                                            <p:txEl>
                                              <p:pRg st="8" end="8"/>
                                            </p:txEl>
                                          </p:spTgt>
                                        </p:tgtEl>
                                        <p:attrNameLst>
                                          <p:attrName>style.visibility</p:attrName>
                                        </p:attrNameLst>
                                      </p:cBhvr>
                                      <p:to>
                                        <p:strVal val="visible"/>
                                      </p:to>
                                    </p:set>
                                    <p:animEffect transition="in" filter="dissolve">
                                      <p:cBhvr>
                                        <p:cTn id="52" dur="500"/>
                                        <p:tgtEl>
                                          <p:spTgt spid="37891">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7891">
                                            <p:txEl>
                                              <p:pRg st="9" end="9"/>
                                            </p:txEl>
                                          </p:spTgt>
                                        </p:tgtEl>
                                        <p:attrNameLst>
                                          <p:attrName>style.visibility</p:attrName>
                                        </p:attrNameLst>
                                      </p:cBhvr>
                                      <p:to>
                                        <p:strVal val="visible"/>
                                      </p:to>
                                    </p:set>
                                    <p:animEffect transition="in" filter="dissolve">
                                      <p:cBhvr>
                                        <p:cTn id="57" dur="500"/>
                                        <p:tgtEl>
                                          <p:spTgt spid="37891">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2773"/>
                                        </p:tgtEl>
                                        <p:attrNameLst>
                                          <p:attrName>style.visibility</p:attrName>
                                        </p:attrNameLst>
                                      </p:cBhvr>
                                      <p:to>
                                        <p:strVal val="visible"/>
                                      </p:to>
                                    </p:set>
                                    <p:animEffect transition="in" filter="box(in)">
                                      <p:cBhvr>
                                        <p:cTn id="62" dur="500"/>
                                        <p:tgtEl>
                                          <p:spTgt spid="32773"/>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7891">
                                            <p:txEl>
                                              <p:pRg st="10" end="10"/>
                                            </p:txEl>
                                          </p:spTgt>
                                        </p:tgtEl>
                                        <p:attrNameLst>
                                          <p:attrName>style.visibility</p:attrName>
                                        </p:attrNameLst>
                                      </p:cBhvr>
                                      <p:to>
                                        <p:strVal val="visible"/>
                                      </p:to>
                                    </p:set>
                                    <p:animEffect transition="in" filter="dissolve">
                                      <p:cBhvr>
                                        <p:cTn id="67" dur="500"/>
                                        <p:tgtEl>
                                          <p:spTgt spid="378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P spid="32772" grpId="0" animBg="1"/>
      <p:bldP spid="32773"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304800"/>
            <a:ext cx="8229600" cy="5821363"/>
          </a:xfrm>
        </p:spPr>
        <p:txBody>
          <a:bodyPr/>
          <a:lstStyle/>
          <a:p>
            <a:pPr marL="0" indent="0" eaLnBrk="1" hangingPunct="1">
              <a:buFontTx/>
              <a:buNone/>
            </a:pPr>
            <a:r>
              <a:rPr lang="en-US" smtClean="0"/>
              <a:t>Ayat jurnal yang dibuat untuk pendiskontoan wesel adalah :</a:t>
            </a:r>
          </a:p>
          <a:p>
            <a:pPr marL="0" indent="0" eaLnBrk="1" hangingPunct="1">
              <a:buFontTx/>
              <a:buNone/>
            </a:pPr>
            <a:endParaRPr lang="en-US" smtClean="0"/>
          </a:p>
          <a:p>
            <a:pPr marL="0" indent="0" eaLnBrk="1" hangingPunct="1">
              <a:buFontTx/>
              <a:buNone/>
            </a:pPr>
            <a:r>
              <a:rPr lang="en-US" smtClean="0"/>
              <a:t>Kas					4.910</a:t>
            </a:r>
          </a:p>
          <a:p>
            <a:pPr marL="0" indent="0" eaLnBrk="1" hangingPunct="1">
              <a:buFontTx/>
              <a:buNone/>
            </a:pPr>
            <a:r>
              <a:rPr lang="en-US" smtClean="0"/>
              <a:t>Beban Bunga			     90</a:t>
            </a:r>
          </a:p>
          <a:p>
            <a:pPr marL="0" indent="0" eaLnBrk="1" hangingPunct="1">
              <a:buFontTx/>
              <a:buNone/>
            </a:pPr>
            <a:r>
              <a:rPr lang="en-US" smtClean="0"/>
              <a:t>       Wesel tagih				5.000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dissolve">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dissolve">
                                      <p:cBhvr>
                                        <p:cTn id="17" dur="500"/>
                                        <p:tgtEl>
                                          <p:spTgt spid="389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dissolve">
                                      <p:cBhvr>
                                        <p:cTn id="22"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id-ID" smtClean="0"/>
              <a:t>Pembagian  Receivable (Piutang)</a:t>
            </a:r>
          </a:p>
        </p:txBody>
      </p:sp>
      <p:sp>
        <p:nvSpPr>
          <p:cNvPr id="6147" name="Oval 3"/>
          <p:cNvSpPr>
            <a:spLocks noChangeArrowheads="1"/>
          </p:cNvSpPr>
          <p:nvPr/>
        </p:nvSpPr>
        <p:spPr bwMode="auto">
          <a:xfrm>
            <a:off x="305028" y="2209271"/>
            <a:ext cx="2283732" cy="915458"/>
          </a:xfrm>
          <a:prstGeom prst="ellipse">
            <a:avLst/>
          </a:prstGeom>
          <a:noFill/>
          <a:ln w="9525">
            <a:solidFill>
              <a:schemeClr val="tx1"/>
            </a:solidFill>
            <a:round/>
            <a:headEnd/>
            <a:tailEnd/>
          </a:ln>
        </p:spPr>
        <p:txBody>
          <a:bodyPr wrap="none" lIns="77808" tIns="38904" rIns="77808" bIns="38904" anchor="ctr"/>
          <a:lstStyle/>
          <a:p>
            <a:pPr algn="ctr" defTabSz="777804"/>
            <a:r>
              <a:rPr lang="en-US" sz="2400" dirty="0"/>
              <a:t>Notes </a:t>
            </a:r>
          </a:p>
          <a:p>
            <a:pPr algn="ctr" defTabSz="777804"/>
            <a:r>
              <a:rPr lang="en-US" sz="2400" dirty="0"/>
              <a:t>Receivable</a:t>
            </a:r>
          </a:p>
        </p:txBody>
      </p:sp>
      <p:sp>
        <p:nvSpPr>
          <p:cNvPr id="6148" name="Oval 4"/>
          <p:cNvSpPr>
            <a:spLocks noChangeArrowheads="1"/>
          </p:cNvSpPr>
          <p:nvPr/>
        </p:nvSpPr>
        <p:spPr bwMode="auto">
          <a:xfrm>
            <a:off x="456974" y="4724136"/>
            <a:ext cx="2211161" cy="914135"/>
          </a:xfrm>
          <a:prstGeom prst="ellipse">
            <a:avLst/>
          </a:prstGeom>
          <a:noFill/>
          <a:ln w="9525">
            <a:solidFill>
              <a:schemeClr val="tx1"/>
            </a:solidFill>
            <a:round/>
            <a:headEnd/>
            <a:tailEnd/>
          </a:ln>
        </p:spPr>
        <p:txBody>
          <a:bodyPr wrap="none" lIns="77808" tIns="38904" rIns="77808" bIns="38904" anchor="ctr"/>
          <a:lstStyle/>
          <a:p>
            <a:pPr algn="ctr" defTabSz="777804"/>
            <a:endParaRPr lang="en-US" sz="2400" dirty="0"/>
          </a:p>
          <a:p>
            <a:pPr algn="ctr" defTabSz="777804"/>
            <a:r>
              <a:rPr lang="en-US" sz="2400" dirty="0"/>
              <a:t>Account</a:t>
            </a:r>
          </a:p>
          <a:p>
            <a:pPr algn="ctr" defTabSz="777804"/>
            <a:r>
              <a:rPr lang="en-US" sz="2400" dirty="0"/>
              <a:t>Receivable</a:t>
            </a:r>
          </a:p>
          <a:p>
            <a:pPr algn="ctr" defTabSz="777804"/>
            <a:endParaRPr lang="en-US" sz="2400" dirty="0"/>
          </a:p>
        </p:txBody>
      </p:sp>
      <p:sp>
        <p:nvSpPr>
          <p:cNvPr id="6151" name="Rectangle 7"/>
          <p:cNvSpPr>
            <a:spLocks noChangeArrowheads="1"/>
          </p:cNvSpPr>
          <p:nvPr/>
        </p:nvSpPr>
        <p:spPr bwMode="auto">
          <a:xfrm>
            <a:off x="4039053" y="1981729"/>
            <a:ext cx="4264706" cy="1905000"/>
          </a:xfrm>
          <a:prstGeom prst="rect">
            <a:avLst/>
          </a:prstGeom>
          <a:noFill/>
          <a:ln w="9525">
            <a:solidFill>
              <a:schemeClr val="tx1"/>
            </a:solidFill>
            <a:miter lim="800000"/>
            <a:headEnd/>
            <a:tailEnd/>
          </a:ln>
        </p:spPr>
        <p:txBody>
          <a:bodyPr lIns="77808" tIns="38904" rIns="77808" bIns="38904" anchor="ctr"/>
          <a:lstStyle/>
          <a:p>
            <a:pPr algn="ctr" defTabSz="777804"/>
            <a:r>
              <a:rPr lang="en-US" sz="2400" dirty="0" err="1"/>
              <a:t>Piutang</a:t>
            </a:r>
            <a:r>
              <a:rPr lang="en-US" sz="2400" dirty="0"/>
              <a:t> yang </a:t>
            </a:r>
            <a:r>
              <a:rPr lang="en-US" sz="2400" dirty="0" err="1"/>
              <a:t>didukung</a:t>
            </a:r>
            <a:r>
              <a:rPr lang="en-US" sz="2400" dirty="0"/>
              <a:t> </a:t>
            </a:r>
            <a:r>
              <a:rPr lang="en-US" sz="2400" dirty="0" err="1"/>
              <a:t>oleh</a:t>
            </a:r>
            <a:r>
              <a:rPr lang="en-US" sz="2400" dirty="0"/>
              <a:t> </a:t>
            </a:r>
            <a:r>
              <a:rPr lang="en-US" sz="2400" dirty="0" err="1"/>
              <a:t>instrumen</a:t>
            </a:r>
            <a:r>
              <a:rPr lang="en-US" sz="2400" dirty="0"/>
              <a:t> </a:t>
            </a:r>
            <a:r>
              <a:rPr lang="en-US" sz="2400" dirty="0" err="1"/>
              <a:t>kredit</a:t>
            </a:r>
            <a:r>
              <a:rPr lang="en-US" sz="2400" dirty="0"/>
              <a:t> </a:t>
            </a:r>
            <a:r>
              <a:rPr lang="en-US" sz="2400" dirty="0" err="1"/>
              <a:t>resmi</a:t>
            </a:r>
            <a:r>
              <a:rPr lang="en-US" sz="2400" dirty="0"/>
              <a:t> </a:t>
            </a:r>
            <a:r>
              <a:rPr lang="en-US" sz="2400" dirty="0" err="1"/>
              <a:t>seperti</a:t>
            </a:r>
            <a:r>
              <a:rPr lang="en-US" sz="2400" dirty="0"/>
              <a:t> </a:t>
            </a:r>
            <a:r>
              <a:rPr lang="en-US" sz="2400" dirty="0" err="1"/>
              <a:t>promes</a:t>
            </a:r>
            <a:endParaRPr lang="en-US" sz="2400" dirty="0"/>
          </a:p>
        </p:txBody>
      </p:sp>
      <p:sp>
        <p:nvSpPr>
          <p:cNvPr id="6152" name="AutoShape 8"/>
          <p:cNvSpPr>
            <a:spLocks noChangeArrowheads="1"/>
          </p:cNvSpPr>
          <p:nvPr/>
        </p:nvSpPr>
        <p:spPr bwMode="auto">
          <a:xfrm>
            <a:off x="2755446" y="2438136"/>
            <a:ext cx="976313" cy="485510"/>
          </a:xfrm>
          <a:prstGeom prst="rightArrow">
            <a:avLst>
              <a:gd name="adj1" fmla="val 50000"/>
              <a:gd name="adj2" fmla="val 58651"/>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6153" name="AutoShape 9"/>
          <p:cNvSpPr>
            <a:spLocks noChangeArrowheads="1"/>
          </p:cNvSpPr>
          <p:nvPr/>
        </p:nvSpPr>
        <p:spPr bwMode="auto">
          <a:xfrm>
            <a:off x="2877911" y="4953000"/>
            <a:ext cx="975179" cy="485511"/>
          </a:xfrm>
          <a:prstGeom prst="rightArrow">
            <a:avLst>
              <a:gd name="adj1" fmla="val 50000"/>
              <a:gd name="adj2" fmla="val 58583"/>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6155" name="Rectangle 11"/>
          <p:cNvSpPr>
            <a:spLocks noChangeArrowheads="1"/>
          </p:cNvSpPr>
          <p:nvPr/>
        </p:nvSpPr>
        <p:spPr bwMode="auto">
          <a:xfrm>
            <a:off x="4032250" y="4344459"/>
            <a:ext cx="4255634" cy="2436813"/>
          </a:xfrm>
          <a:prstGeom prst="rect">
            <a:avLst/>
          </a:prstGeom>
          <a:noFill/>
          <a:ln w="9525">
            <a:solidFill>
              <a:schemeClr val="tx1"/>
            </a:solidFill>
            <a:miter lim="800000"/>
            <a:headEnd/>
            <a:tailEnd/>
          </a:ln>
        </p:spPr>
        <p:txBody>
          <a:bodyPr lIns="77808" tIns="38904" rIns="77808" bIns="38904" anchor="ctr"/>
          <a:lstStyle/>
          <a:p>
            <a:pPr algn="ctr" defTabSz="777804"/>
            <a:r>
              <a:rPr lang="en-US" sz="2400" dirty="0" err="1"/>
              <a:t>Piutang</a:t>
            </a:r>
            <a:r>
              <a:rPr lang="en-US" sz="2400" dirty="0"/>
              <a:t> yang </a:t>
            </a:r>
            <a:r>
              <a:rPr lang="en-US" sz="2400" dirty="0" err="1"/>
              <a:t>tidak</a:t>
            </a:r>
            <a:r>
              <a:rPr lang="en-US" sz="2400" dirty="0"/>
              <a:t> </a:t>
            </a:r>
            <a:r>
              <a:rPr lang="en-US" sz="2400" dirty="0" err="1"/>
              <a:t>didukung</a:t>
            </a:r>
            <a:endParaRPr lang="en-US" sz="2400" dirty="0"/>
          </a:p>
          <a:p>
            <a:pPr algn="ctr" defTabSz="777804"/>
            <a:r>
              <a:rPr lang="en-US" sz="2400" dirty="0" err="1"/>
              <a:t>instrumen</a:t>
            </a:r>
            <a:r>
              <a:rPr lang="en-US" sz="2400" dirty="0"/>
              <a:t> </a:t>
            </a:r>
            <a:r>
              <a:rPr lang="en-US" sz="2400" dirty="0" err="1"/>
              <a:t>kredit</a:t>
            </a:r>
            <a:r>
              <a:rPr lang="en-US" sz="2400" dirty="0"/>
              <a:t> </a:t>
            </a:r>
            <a:r>
              <a:rPr lang="en-US" sz="2400" dirty="0" err="1"/>
              <a:t>resmi</a:t>
            </a:r>
            <a:r>
              <a:rPr lang="en-US" sz="2400" dirty="0"/>
              <a:t>, </a:t>
            </a:r>
            <a:r>
              <a:rPr lang="en-US" sz="2400" dirty="0" err="1"/>
              <a:t>melainkan</a:t>
            </a:r>
            <a:endParaRPr lang="en-US" sz="2400" dirty="0"/>
          </a:p>
          <a:p>
            <a:pPr algn="ctr" defTabSz="777804"/>
            <a:r>
              <a:rPr lang="en-US" sz="2400" dirty="0" err="1"/>
              <a:t>didukung</a:t>
            </a:r>
            <a:r>
              <a:rPr lang="en-US" sz="2400" dirty="0"/>
              <a:t> </a:t>
            </a:r>
            <a:r>
              <a:rPr lang="en-US" sz="2400" dirty="0" err="1"/>
              <a:t>oleh</a:t>
            </a:r>
            <a:r>
              <a:rPr lang="en-US" sz="2400" dirty="0"/>
              <a:t> </a:t>
            </a:r>
            <a:r>
              <a:rPr lang="en-US" sz="2400" dirty="0" err="1"/>
              <a:t>bukti</a:t>
            </a:r>
            <a:r>
              <a:rPr lang="en-US" sz="2400" dirty="0"/>
              <a:t> </a:t>
            </a:r>
            <a:r>
              <a:rPr lang="en-US" sz="2400" dirty="0" err="1"/>
              <a:t>jual</a:t>
            </a:r>
            <a:r>
              <a:rPr lang="en-US" sz="2400" dirty="0"/>
              <a:t> </a:t>
            </a:r>
            <a:r>
              <a:rPr lang="en-US" sz="2400" dirty="0" err="1"/>
              <a:t>beli</a:t>
            </a:r>
            <a:endParaRPr lang="en-US" sz="2400" dirty="0"/>
          </a:p>
          <a:p>
            <a:pPr algn="ctr" defTabSz="777804"/>
            <a:r>
              <a:rPr lang="en-US" sz="2400" dirty="0" err="1"/>
              <a:t>biasa</a:t>
            </a:r>
            <a:r>
              <a:rPr lang="en-US" sz="2400" dirty="0"/>
              <a:t> </a:t>
            </a:r>
            <a:r>
              <a:rPr lang="en-US" sz="2400" dirty="0" err="1"/>
              <a:t>seperti</a:t>
            </a:r>
            <a:r>
              <a:rPr lang="en-US" sz="2400" dirty="0"/>
              <a:t> </a:t>
            </a:r>
            <a:r>
              <a:rPr lang="en-US" sz="2400" dirty="0" err="1"/>
              <a:t>penerimaan</a:t>
            </a:r>
            <a:r>
              <a:rPr lang="en-US" sz="2400" dirty="0"/>
              <a:t> </a:t>
            </a:r>
          </a:p>
          <a:p>
            <a:pPr algn="ctr" defTabSz="777804"/>
            <a:r>
              <a:rPr lang="en-US" sz="2400" dirty="0" err="1"/>
              <a:t>barang</a:t>
            </a:r>
            <a:r>
              <a:rPr lang="en-US" sz="2400" dirty="0"/>
              <a:t>/</a:t>
            </a:r>
            <a:r>
              <a:rPr lang="en-US" sz="2400" dirty="0" err="1"/>
              <a:t>jasa</a:t>
            </a:r>
            <a:r>
              <a:rPr lang="en-US" sz="2400" dirty="0"/>
              <a:t>, </a:t>
            </a:r>
            <a:r>
              <a:rPr lang="en-US" sz="2400" dirty="0" err="1"/>
              <a:t>kontrak</a:t>
            </a:r>
            <a:r>
              <a:rPr lang="en-US" sz="2400" dirty="0"/>
              <a:t> </a:t>
            </a:r>
            <a:r>
              <a:rPr lang="en-US" sz="2400" dirty="0" err="1"/>
              <a:t>dst</a:t>
            </a:r>
            <a:r>
              <a:rPr lang="en-US"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ipe(left)">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wipe(left)">
                                      <p:cBhvr>
                                        <p:cTn id="12" dur="500"/>
                                        <p:tgtEl>
                                          <p:spTgt spid="61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151"/>
                                        </p:tgtEl>
                                        <p:attrNameLst>
                                          <p:attrName>style.visibility</p:attrName>
                                        </p:attrNameLst>
                                      </p:cBhvr>
                                      <p:to>
                                        <p:strVal val="visible"/>
                                      </p:to>
                                    </p:set>
                                    <p:animEffect transition="in" filter="wipe(up)">
                                      <p:cBhvr>
                                        <p:cTn id="17" dur="2000"/>
                                        <p:tgtEl>
                                          <p:spTgt spid="61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8"/>
                                        </p:tgtEl>
                                        <p:attrNameLst>
                                          <p:attrName>style.visibility</p:attrName>
                                        </p:attrNameLst>
                                      </p:cBhvr>
                                      <p:to>
                                        <p:strVal val="visible"/>
                                      </p:to>
                                    </p:set>
                                    <p:animEffect transition="in" filter="wipe(left)">
                                      <p:cBhvr>
                                        <p:cTn id="22" dur="500"/>
                                        <p:tgtEl>
                                          <p:spTgt spid="614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53"/>
                                        </p:tgtEl>
                                        <p:attrNameLst>
                                          <p:attrName>style.visibility</p:attrName>
                                        </p:attrNameLst>
                                      </p:cBhvr>
                                      <p:to>
                                        <p:strVal val="visible"/>
                                      </p:to>
                                    </p:set>
                                    <p:animEffect transition="in" filter="wipe(left)">
                                      <p:cBhvr>
                                        <p:cTn id="27" dur="500"/>
                                        <p:tgtEl>
                                          <p:spTgt spid="615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155"/>
                                        </p:tgtEl>
                                        <p:attrNameLst>
                                          <p:attrName>style.visibility</p:attrName>
                                        </p:attrNameLst>
                                      </p:cBhvr>
                                      <p:to>
                                        <p:strVal val="visible"/>
                                      </p:to>
                                    </p:set>
                                    <p:animEffect transition="in" filter="wipe(up)">
                                      <p:cBhvr>
                                        <p:cTn id="32" dur="20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animBg="1"/>
      <p:bldP spid="6151" grpId="0" animBg="1"/>
      <p:bldP spid="6152" grpId="0" animBg="1"/>
      <p:bldP spid="6153" grpId="0" animBg="1"/>
      <p:bldP spid="615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ms-MY" sz="2800" b="1" smtClean="0"/>
              <a:t>Mendiskontokan Wesel</a:t>
            </a:r>
            <a:r>
              <a:rPr lang="ms-MY" sz="2800" smtClean="0"/>
              <a:t> </a:t>
            </a:r>
            <a:endParaRPr lang="en-US" sz="2800" smtClean="0"/>
          </a:p>
        </p:txBody>
      </p:sp>
      <p:sp>
        <p:nvSpPr>
          <p:cNvPr id="18435"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ms-MY" sz="2400" b="1" smtClean="0"/>
              <a:t>Kebutuhan kas segera dapat dipenuhi pula dengan meminjam uang ke bank atau lembaga lain dengan jaminan  (mendiskontokan)   wesel tagih  (janji tertulis yang tidak bersyarat dari satu pihak kepada pihak lain untuk membayar sejumlah uang  dimasa mendatang).  Jika  pada  saat  wesel  jatuh tempo  dan  pihak  penerbit wesel tidak  melunasi kewajibannya,  maka  pihak yang mendiskontokan wesel  bertanggungjawab  terhadap  pelunasan  kewajibannya  kepada  pihak  kreditor.</a:t>
            </a:r>
            <a:endParaRPr lang="en-US" sz="2400" b="1"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981075"/>
            <a:ext cx="8229600" cy="1143000"/>
          </a:xfrm>
        </p:spPr>
        <p:txBody>
          <a:bodyPr/>
          <a:lstStyle/>
          <a:p>
            <a:pPr eaLnBrk="1" hangingPunct="1"/>
            <a:r>
              <a:rPr lang="en-US" smtClean="0"/>
              <a:t>Mendiskontokan Wesel</a:t>
            </a:r>
          </a:p>
        </p:txBody>
      </p:sp>
      <p:sp>
        <p:nvSpPr>
          <p:cNvPr id="32771" name="Rectangle 3"/>
          <p:cNvSpPr>
            <a:spLocks noGrp="1" noChangeArrowheads="1"/>
          </p:cNvSpPr>
          <p:nvPr>
            <p:ph type="body" idx="1"/>
          </p:nvPr>
        </p:nvSpPr>
        <p:spPr>
          <a:xfrm>
            <a:off x="250825" y="2492375"/>
            <a:ext cx="8713788" cy="4022725"/>
          </a:xfrm>
        </p:spPr>
        <p:txBody>
          <a:bodyPr/>
          <a:lstStyle/>
          <a:p>
            <a:pPr eaLnBrk="1" hangingPunct="1"/>
            <a:r>
              <a:rPr lang="en-US" sz="2400" smtClean="0"/>
              <a:t>Piutang wesel dapat dijual sebelum tanggal jatuh tempo yang disebut </a:t>
            </a:r>
            <a:r>
              <a:rPr lang="en-US" sz="2400" i="1" smtClean="0"/>
              <a:t>pendiskontoan wesel</a:t>
            </a:r>
          </a:p>
          <a:p>
            <a:pPr eaLnBrk="1" hangingPunct="1">
              <a:buFontTx/>
              <a:buNone/>
            </a:pPr>
            <a:endParaRPr lang="en-US" sz="2400" smtClean="0"/>
          </a:p>
          <a:p>
            <a:pPr eaLnBrk="1" hangingPunct="1"/>
            <a:r>
              <a:rPr lang="en-US" sz="2400" smtClean="0"/>
              <a:t>Pemegang wesel yang mendiskontokan weselnya akan menerima pembayaran yang jumlahnya relatif kecil daripada nilai wesel tsb pada saat jatuh tempo, hal ini karena bagian pendapatan bunga yang tidak jadi diterima merupakan harga yang harus dibayar utk penerimaan kas yang lebih cepat</a:t>
            </a:r>
          </a:p>
        </p:txBody>
      </p:sp>
    </p:spTree>
  </p:cSld>
  <p:clrMapOvr>
    <a:masterClrMapping/>
  </p:clrMapOvr>
  <p:transition>
    <p:wipe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179388" y="908050"/>
            <a:ext cx="8713787" cy="5473700"/>
          </a:xfrm>
        </p:spPr>
        <p:txBody>
          <a:bodyPr>
            <a:normAutofit lnSpcReduction="10000"/>
          </a:bodyPr>
          <a:lstStyle/>
          <a:p>
            <a:pPr algn="just">
              <a:buFontTx/>
              <a:buNone/>
            </a:pPr>
            <a:r>
              <a:rPr lang="id-ID" sz="2400" dirty="0" smtClean="0"/>
              <a:t>Dalam perhitungan bunga dan diskonto, satu tahun diperhitungkan selama 360 hari dan hari bunga/diskonto dihitung berdasarkan jumlah hari sesungguhnya sejak wesel diterima/didiskontokan sampai tanggal jatuh tempo. Dalam perhitungan hari diskonto ini tanggal terjadinya transaksi tidak diperhitungkan, tetapi tanggal jatuh temponya dihirung</a:t>
            </a:r>
          </a:p>
          <a:p>
            <a:pPr algn="just">
              <a:buFontTx/>
              <a:buNone/>
            </a:pPr>
            <a:r>
              <a:rPr lang="id-ID" sz="2400" dirty="0" smtClean="0"/>
              <a:t>Misalnya wesel dengan nominal Rp 300.000 jangka waktu 2 bulan, tertanggal 1 maret 1991 didiskontokan pada tanggal 26 maret dengan diskonto 10 %. Periode diskonto dihitung :</a:t>
            </a:r>
          </a:p>
          <a:p>
            <a:pPr algn="just">
              <a:buFontTx/>
              <a:buNone/>
            </a:pPr>
            <a:r>
              <a:rPr lang="id-ID" sz="2400" dirty="0" smtClean="0"/>
              <a:t>26-31 maret				=  5 hari</a:t>
            </a:r>
          </a:p>
          <a:p>
            <a:pPr algn="just">
              <a:buFontTx/>
              <a:buNone/>
            </a:pPr>
            <a:r>
              <a:rPr lang="id-ID" sz="2400" dirty="0" smtClean="0"/>
              <a:t>April					= 30 hari</a:t>
            </a:r>
          </a:p>
          <a:p>
            <a:pPr algn="just">
              <a:buFontTx/>
              <a:buNone/>
            </a:pPr>
            <a:r>
              <a:rPr lang="id-ID" sz="2400" dirty="0" smtClean="0"/>
              <a:t>1 mei (tanggal jatuh tempo)	=  1 hari</a:t>
            </a:r>
          </a:p>
          <a:p>
            <a:pPr algn="just">
              <a:buFontTx/>
              <a:buNone/>
            </a:pPr>
            <a:r>
              <a:rPr lang="id-ID" sz="2400" dirty="0" smtClean="0"/>
              <a:t>						----------</a:t>
            </a:r>
          </a:p>
          <a:p>
            <a:pPr algn="just">
              <a:buFontTx/>
              <a:buNone/>
            </a:pPr>
            <a:r>
              <a:rPr lang="id-ID" sz="2400" dirty="0" smtClean="0"/>
              <a:t>Periode diskonto	                    =   36 hari</a:t>
            </a:r>
            <a:endParaRPr lang="en-US" sz="24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179388" y="908050"/>
            <a:ext cx="8713787" cy="5473700"/>
          </a:xfrm>
        </p:spPr>
        <p:txBody>
          <a:bodyPr/>
          <a:lstStyle/>
          <a:p>
            <a:pPr algn="just">
              <a:buFontTx/>
              <a:buNone/>
            </a:pPr>
            <a:r>
              <a:rPr lang="id-ID" sz="2400" smtClean="0"/>
              <a:t>Apabila wesel di atas jangka waktunya 60 hari maka wesel tersebut akan jatuh tempo pada tanggal 30 April 1991. perhitungannya :</a:t>
            </a:r>
          </a:p>
          <a:p>
            <a:pPr algn="just">
              <a:buFontTx/>
              <a:buNone/>
            </a:pPr>
            <a:r>
              <a:rPr lang="id-ID" sz="2400" smtClean="0"/>
              <a:t>Bulan maret		:  30 hari (tgl 1 maret tidak dihitung)</a:t>
            </a:r>
          </a:p>
          <a:p>
            <a:pPr algn="just">
              <a:buFontTx/>
              <a:buNone/>
            </a:pPr>
            <a:r>
              <a:rPr lang="id-ID" sz="2400" smtClean="0"/>
              <a:t>Bulan april		:  30 hari</a:t>
            </a:r>
          </a:p>
          <a:p>
            <a:pPr algn="just">
              <a:buFontTx/>
              <a:buNone/>
            </a:pPr>
            <a:endParaRPr lang="id-ID" sz="2400" smtClean="0"/>
          </a:p>
          <a:p>
            <a:pPr algn="just">
              <a:buFontTx/>
              <a:buNone/>
            </a:pPr>
            <a:r>
              <a:rPr lang="id-ID" sz="2400" smtClean="0"/>
              <a:t>Apabila wesel jangka waktu 2 bulan tertanggal 17 februari 1991 maka wesel tersebut akan jatuh tempo pada tanggal 17 april 1991</a:t>
            </a:r>
          </a:p>
          <a:p>
            <a:pPr algn="just">
              <a:buFontTx/>
              <a:buNone/>
            </a:pPr>
            <a:endParaRPr lang="id-ID" sz="2400" smtClean="0"/>
          </a:p>
          <a:p>
            <a:pPr algn="just">
              <a:buFontTx/>
              <a:buNone/>
            </a:pPr>
            <a:r>
              <a:rPr lang="id-ID" sz="2400" smtClean="0"/>
              <a:t>Wesel 3 bulan tertanggal 30 november 1991 akan jatuh tempo pada tanggal 29 februari 1992</a:t>
            </a:r>
          </a:p>
          <a:p>
            <a:pPr algn="just">
              <a:buFontTx/>
              <a:buNone/>
            </a:pPr>
            <a:endParaRPr lang="en-US" sz="24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639762"/>
          </a:xfrm>
        </p:spPr>
        <p:txBody>
          <a:bodyPr>
            <a:normAutofit fontScale="90000"/>
          </a:bodyPr>
          <a:lstStyle/>
          <a:p>
            <a:pPr eaLnBrk="1" fontAlgn="auto" hangingPunct="1">
              <a:spcAft>
                <a:spcPts val="0"/>
              </a:spcAft>
              <a:defRPr/>
            </a:pPr>
            <a:r>
              <a:rPr lang="en-US" sz="3200" smtClean="0"/>
              <a:t>1.   Pendiskontoan Wesel Tidak Berbunga.</a:t>
            </a:r>
            <a:br>
              <a:rPr lang="en-US" sz="3200" smtClean="0"/>
            </a:br>
            <a:endParaRPr lang="en-US" sz="3200" smtClean="0"/>
          </a:p>
        </p:txBody>
      </p:sp>
      <p:sp>
        <p:nvSpPr>
          <p:cNvPr id="37891" name="Rectangle 3"/>
          <p:cNvSpPr>
            <a:spLocks noGrp="1" noChangeArrowheads="1"/>
          </p:cNvSpPr>
          <p:nvPr>
            <p:ph idx="1"/>
          </p:nvPr>
        </p:nvSpPr>
        <p:spPr>
          <a:xfrm>
            <a:off x="457200" y="762000"/>
            <a:ext cx="8229600" cy="5867400"/>
          </a:xfrm>
        </p:spPr>
        <p:txBody>
          <a:bodyPr/>
          <a:lstStyle/>
          <a:p>
            <a:pPr marL="0" indent="0" eaLnBrk="1" hangingPunct="1">
              <a:lnSpc>
                <a:spcPct val="80000"/>
              </a:lnSpc>
              <a:buFontTx/>
              <a:buNone/>
            </a:pPr>
            <a:r>
              <a:rPr lang="en-US" sz="2400" dirty="0" err="1" smtClean="0"/>
              <a:t>Contoh</a:t>
            </a:r>
            <a:r>
              <a:rPr lang="en-US" sz="2400" dirty="0" smtClean="0"/>
              <a:t> :</a:t>
            </a:r>
          </a:p>
          <a:p>
            <a:pPr marL="0" indent="0" algn="just" eaLnBrk="1" hangingPunct="1">
              <a:lnSpc>
                <a:spcPct val="80000"/>
              </a:lnSpc>
              <a:buFontTx/>
              <a:buNone/>
            </a:pPr>
            <a:r>
              <a:rPr lang="en-US" sz="2400" dirty="0" err="1" smtClean="0"/>
              <a:t>Misalkan</a:t>
            </a:r>
            <a:r>
              <a:rPr lang="en-US" sz="2400" dirty="0" smtClean="0"/>
              <a:t> </a:t>
            </a:r>
            <a:r>
              <a:rPr lang="en-US" sz="2400" dirty="0" err="1" smtClean="0"/>
              <a:t>pada</a:t>
            </a:r>
            <a:r>
              <a:rPr lang="en-US" sz="2400" dirty="0" smtClean="0"/>
              <a:t> </a:t>
            </a:r>
            <a:r>
              <a:rPr lang="en-US" sz="2400" dirty="0" err="1" smtClean="0"/>
              <a:t>tanggal</a:t>
            </a:r>
            <a:r>
              <a:rPr lang="en-US" sz="2400" dirty="0" smtClean="0"/>
              <a:t> 13 </a:t>
            </a:r>
            <a:r>
              <a:rPr lang="en-US" sz="2400" dirty="0" err="1" smtClean="0"/>
              <a:t>Desember</a:t>
            </a:r>
            <a:r>
              <a:rPr lang="en-US" sz="2400" dirty="0" smtClean="0"/>
              <a:t> 2006 </a:t>
            </a:r>
            <a:r>
              <a:rPr lang="en-US" sz="2400" dirty="0" err="1" smtClean="0"/>
              <a:t>wesel</a:t>
            </a:r>
            <a:r>
              <a:rPr lang="en-US" sz="2400" dirty="0" smtClean="0"/>
              <a:t> </a:t>
            </a:r>
            <a:r>
              <a:rPr lang="en-US" sz="2400" dirty="0" err="1" smtClean="0"/>
              <a:t>tidak</a:t>
            </a:r>
            <a:r>
              <a:rPr lang="en-US" sz="2400" dirty="0" smtClean="0"/>
              <a:t> </a:t>
            </a:r>
            <a:r>
              <a:rPr lang="en-US" sz="2400" dirty="0" err="1" smtClean="0"/>
              <a:t>berbunga</a:t>
            </a:r>
            <a:r>
              <a:rPr lang="en-US" sz="2400" dirty="0" smtClean="0"/>
              <a:t> </a:t>
            </a:r>
            <a:r>
              <a:rPr lang="en-US" sz="2400" dirty="0" err="1" smtClean="0"/>
              <a:t>berjangka</a:t>
            </a:r>
            <a:r>
              <a:rPr lang="en-US" sz="2400" dirty="0" smtClean="0"/>
              <a:t> </a:t>
            </a:r>
            <a:r>
              <a:rPr lang="en-US" sz="2400" dirty="0" err="1" smtClean="0"/>
              <a:t>waktu</a:t>
            </a:r>
            <a:r>
              <a:rPr lang="en-US" sz="2400" dirty="0" smtClean="0"/>
              <a:t> 60 </a:t>
            </a:r>
            <a:r>
              <a:rPr lang="en-US" sz="2400" dirty="0" err="1" smtClean="0"/>
              <a:t>hari</a:t>
            </a:r>
            <a:r>
              <a:rPr lang="en-US" sz="2400" dirty="0" smtClean="0"/>
              <a:t> </a:t>
            </a:r>
            <a:r>
              <a:rPr lang="en-US" sz="2400" dirty="0" err="1" smtClean="0"/>
              <a:t>sebesar</a:t>
            </a:r>
            <a:r>
              <a:rPr lang="en-US" sz="2400" dirty="0" smtClean="0"/>
              <a:t> $ 5.000 yang </a:t>
            </a:r>
            <a:r>
              <a:rPr lang="en-US" sz="2400" dirty="0" err="1" smtClean="0"/>
              <a:t>dikeluarkan</a:t>
            </a:r>
            <a:r>
              <a:rPr lang="en-US" sz="2400" dirty="0" smtClean="0"/>
              <a:t> </a:t>
            </a:r>
            <a:r>
              <a:rPr lang="en-US" sz="2400" dirty="0" err="1" smtClean="0"/>
              <a:t>pada</a:t>
            </a:r>
            <a:r>
              <a:rPr lang="en-US" sz="2400" dirty="0" smtClean="0"/>
              <a:t> </a:t>
            </a:r>
            <a:r>
              <a:rPr lang="en-US" sz="2400" dirty="0" err="1" smtClean="0"/>
              <a:t>tanggal</a:t>
            </a:r>
            <a:r>
              <a:rPr lang="en-US" sz="2400" dirty="0" smtClean="0"/>
              <a:t> 7 November 2006 </a:t>
            </a:r>
            <a:r>
              <a:rPr lang="en-US" sz="2400" dirty="0" err="1" smtClean="0"/>
              <a:t>oleh</a:t>
            </a:r>
            <a:r>
              <a:rPr lang="en-US" sz="2400" dirty="0" smtClean="0"/>
              <a:t> Taylor Co. </a:t>
            </a:r>
            <a:r>
              <a:rPr lang="en-US" sz="2400" dirty="0" err="1" smtClean="0"/>
              <a:t>didiskontokan</a:t>
            </a:r>
            <a:r>
              <a:rPr lang="en-US" sz="2400" dirty="0" smtClean="0"/>
              <a:t> </a:t>
            </a:r>
            <a:r>
              <a:rPr lang="en-US" sz="2400" dirty="0" err="1" smtClean="0"/>
              <a:t>ke</a:t>
            </a:r>
            <a:r>
              <a:rPr lang="en-US" sz="2400" dirty="0" smtClean="0"/>
              <a:t> bank </a:t>
            </a:r>
            <a:r>
              <a:rPr lang="en-US" sz="2400" dirty="0" err="1" smtClean="0"/>
              <a:t>dengan</a:t>
            </a:r>
            <a:r>
              <a:rPr lang="en-US" sz="2400" dirty="0" smtClean="0"/>
              <a:t> </a:t>
            </a:r>
            <a:r>
              <a:rPr lang="en-US" sz="2400" dirty="0" err="1" smtClean="0"/>
              <a:t>tingkat</a:t>
            </a:r>
            <a:r>
              <a:rPr lang="en-US" sz="2400" dirty="0" smtClean="0"/>
              <a:t> </a:t>
            </a:r>
            <a:r>
              <a:rPr lang="en-US" sz="2400" dirty="0" err="1" smtClean="0"/>
              <a:t>diskonto</a:t>
            </a:r>
            <a:r>
              <a:rPr lang="en-US" sz="2400" dirty="0" smtClean="0"/>
              <a:t> </a:t>
            </a:r>
            <a:r>
              <a:rPr lang="en-US" sz="2400" dirty="0" err="1" smtClean="0"/>
              <a:t>sebesar</a:t>
            </a:r>
            <a:r>
              <a:rPr lang="en-US" sz="2400" dirty="0" smtClean="0"/>
              <a:t> 27 %. </a:t>
            </a:r>
            <a:r>
              <a:rPr lang="en-US" sz="2400" dirty="0" err="1" smtClean="0"/>
              <a:t>Jumlah</a:t>
            </a:r>
            <a:r>
              <a:rPr lang="en-US" sz="2400" dirty="0" smtClean="0"/>
              <a:t> </a:t>
            </a:r>
            <a:r>
              <a:rPr lang="en-US" sz="2400" dirty="0" err="1" smtClean="0"/>
              <a:t>uang</a:t>
            </a:r>
            <a:r>
              <a:rPr lang="en-US" sz="2400" dirty="0" smtClean="0"/>
              <a:t> yang </a:t>
            </a:r>
            <a:r>
              <a:rPr lang="en-US" sz="2400" dirty="0" err="1" smtClean="0"/>
              <a:t>diterima</a:t>
            </a:r>
            <a:r>
              <a:rPr lang="en-US" sz="2400" dirty="0" smtClean="0"/>
              <a:t> </a:t>
            </a:r>
            <a:r>
              <a:rPr lang="en-US" sz="2400" dirty="0" err="1" smtClean="0"/>
              <a:t>dari</a:t>
            </a:r>
            <a:r>
              <a:rPr lang="en-US" sz="2400" dirty="0" smtClean="0"/>
              <a:t> </a:t>
            </a:r>
            <a:r>
              <a:rPr lang="en-US" sz="2400" dirty="0" err="1" smtClean="0"/>
              <a:t>pendiskontoan</a:t>
            </a:r>
            <a:r>
              <a:rPr lang="en-US" sz="2400" dirty="0" smtClean="0"/>
              <a:t> </a:t>
            </a:r>
            <a:r>
              <a:rPr lang="en-US" sz="2400" dirty="0" err="1" smtClean="0"/>
              <a:t>dihitung</a:t>
            </a:r>
            <a:r>
              <a:rPr lang="en-US" sz="2400" dirty="0" smtClean="0"/>
              <a:t> </a:t>
            </a:r>
            <a:r>
              <a:rPr lang="en-US" sz="2400" dirty="0" err="1" smtClean="0"/>
              <a:t>sbb</a:t>
            </a:r>
            <a:r>
              <a:rPr lang="en-US" sz="2400" dirty="0" smtClean="0"/>
              <a:t> :</a:t>
            </a:r>
          </a:p>
          <a:p>
            <a:pPr marL="0" indent="0" eaLnBrk="1" hangingPunct="1">
              <a:lnSpc>
                <a:spcPct val="80000"/>
              </a:lnSpc>
              <a:buFontTx/>
              <a:buNone/>
            </a:pPr>
            <a:endParaRPr lang="en-US" sz="2400" dirty="0" smtClean="0"/>
          </a:p>
          <a:p>
            <a:pPr marL="0" indent="0" eaLnBrk="1" hangingPunct="1">
              <a:lnSpc>
                <a:spcPct val="80000"/>
              </a:lnSpc>
              <a:buFontTx/>
              <a:buNone/>
            </a:pPr>
            <a:r>
              <a:rPr lang="en-US" sz="2400" dirty="0" err="1" smtClean="0"/>
              <a:t>Nilai</a:t>
            </a:r>
            <a:r>
              <a:rPr lang="en-US" sz="2400" dirty="0" smtClean="0"/>
              <a:t> </a:t>
            </a:r>
            <a:r>
              <a:rPr lang="en-US" sz="2400" dirty="0" err="1" smtClean="0"/>
              <a:t>pada</a:t>
            </a:r>
            <a:r>
              <a:rPr lang="en-US" sz="2400" dirty="0" smtClean="0"/>
              <a:t> </a:t>
            </a:r>
            <a:r>
              <a:rPr lang="en-US" sz="2400" dirty="0" err="1" smtClean="0"/>
              <a:t>saat</a:t>
            </a:r>
            <a:r>
              <a:rPr lang="en-US" sz="2400" dirty="0" smtClean="0"/>
              <a:t> </a:t>
            </a:r>
            <a:r>
              <a:rPr lang="en-US" sz="2400" dirty="0" err="1" smtClean="0"/>
              <a:t>jatuh</a:t>
            </a:r>
            <a:r>
              <a:rPr lang="en-US" sz="2400" dirty="0" smtClean="0"/>
              <a:t> tempo ( 6 </a:t>
            </a:r>
            <a:r>
              <a:rPr lang="en-US" sz="2400" dirty="0" err="1" smtClean="0"/>
              <a:t>Januari</a:t>
            </a:r>
            <a:r>
              <a:rPr lang="en-US" sz="2400" dirty="0" smtClean="0"/>
              <a:t> 2007 )	       $ 5.000</a:t>
            </a:r>
          </a:p>
          <a:p>
            <a:pPr marL="0" indent="0" eaLnBrk="1" hangingPunct="1">
              <a:lnSpc>
                <a:spcPct val="80000"/>
              </a:lnSpc>
              <a:buFontTx/>
              <a:buNone/>
            </a:pPr>
            <a:r>
              <a:rPr lang="en-US" sz="2400" dirty="0" err="1" smtClean="0"/>
              <a:t>Jangka</a:t>
            </a:r>
            <a:r>
              <a:rPr lang="en-US" sz="2400" dirty="0" smtClean="0"/>
              <a:t> </a:t>
            </a:r>
            <a:r>
              <a:rPr lang="en-US" sz="2400" dirty="0" err="1" smtClean="0"/>
              <a:t>waktu</a:t>
            </a:r>
            <a:r>
              <a:rPr lang="en-US" sz="2400" dirty="0" smtClean="0"/>
              <a:t> </a:t>
            </a:r>
            <a:r>
              <a:rPr lang="en-US" sz="2400" dirty="0" err="1" smtClean="0"/>
              <a:t>diskonto</a:t>
            </a:r>
            <a:r>
              <a:rPr lang="en-US" sz="2400" dirty="0" smtClean="0"/>
              <a:t> </a:t>
            </a:r>
            <a:r>
              <a:rPr lang="en-US" sz="2400" dirty="0" err="1" smtClean="0"/>
              <a:t>adalah</a:t>
            </a:r>
            <a:r>
              <a:rPr lang="en-US" sz="2400" dirty="0" smtClean="0"/>
              <a:t> </a:t>
            </a:r>
          </a:p>
          <a:p>
            <a:pPr marL="0" indent="0" eaLnBrk="1" hangingPunct="1">
              <a:lnSpc>
                <a:spcPct val="80000"/>
              </a:lnSpc>
              <a:buFontTx/>
              <a:buNone/>
            </a:pPr>
            <a:r>
              <a:rPr lang="en-US" sz="2400" dirty="0" smtClean="0"/>
              <a:t>13 </a:t>
            </a:r>
            <a:r>
              <a:rPr lang="en-US" sz="2400" dirty="0" err="1" smtClean="0"/>
              <a:t>desember</a:t>
            </a:r>
            <a:r>
              <a:rPr lang="en-US" sz="2400" dirty="0" smtClean="0"/>
              <a:t> 2006 s/d 6 </a:t>
            </a:r>
            <a:r>
              <a:rPr lang="en-US" sz="2400" dirty="0" err="1" smtClean="0"/>
              <a:t>januari</a:t>
            </a:r>
            <a:r>
              <a:rPr lang="en-US" sz="2400" dirty="0" smtClean="0"/>
              <a:t> 2007 = 24 </a:t>
            </a:r>
            <a:r>
              <a:rPr lang="en-US" sz="2400" dirty="0" err="1" smtClean="0"/>
              <a:t>hari</a:t>
            </a:r>
            <a:endParaRPr lang="en-US" sz="2400" dirty="0" smtClean="0"/>
          </a:p>
          <a:p>
            <a:pPr marL="0" indent="0" eaLnBrk="1" hangingPunct="1">
              <a:lnSpc>
                <a:spcPct val="80000"/>
              </a:lnSpc>
              <a:buFontTx/>
              <a:buNone/>
            </a:pPr>
            <a:r>
              <a:rPr lang="en-US" sz="2400" dirty="0" err="1" smtClean="0"/>
              <a:t>Diskonto</a:t>
            </a:r>
            <a:r>
              <a:rPr lang="en-US" sz="2400" dirty="0" smtClean="0"/>
              <a:t> yang </a:t>
            </a:r>
            <a:r>
              <a:rPr lang="en-US" sz="2400" dirty="0" err="1" smtClean="0"/>
              <a:t>dibebankan</a:t>
            </a:r>
            <a:r>
              <a:rPr lang="en-US" sz="2400" dirty="0" smtClean="0"/>
              <a:t> </a:t>
            </a:r>
            <a:r>
              <a:rPr lang="en-US" sz="2400" dirty="0" err="1" smtClean="0"/>
              <a:t>oleh</a:t>
            </a:r>
            <a:r>
              <a:rPr lang="en-US" sz="2400" dirty="0" smtClean="0"/>
              <a:t> bank</a:t>
            </a:r>
          </a:p>
          <a:p>
            <a:pPr marL="0" indent="0" eaLnBrk="1" hangingPunct="1">
              <a:lnSpc>
                <a:spcPct val="80000"/>
              </a:lnSpc>
              <a:buFontTx/>
              <a:buNone/>
            </a:pPr>
            <a:r>
              <a:rPr lang="en-US" sz="2400" dirty="0" smtClean="0"/>
              <a:t>			 24</a:t>
            </a:r>
          </a:p>
          <a:p>
            <a:pPr marL="0" indent="0" eaLnBrk="1" hangingPunct="1">
              <a:lnSpc>
                <a:spcPct val="80000"/>
              </a:lnSpc>
              <a:buFontTx/>
              <a:buNone/>
            </a:pPr>
            <a:r>
              <a:rPr lang="en-US" sz="2400" dirty="0" smtClean="0"/>
              <a:t>5.000   x   27 %   x                  =	</a:t>
            </a:r>
            <a:r>
              <a:rPr lang="id-ID" sz="2400" dirty="0" smtClean="0"/>
              <a:t>                                                         </a:t>
            </a:r>
            <a:r>
              <a:rPr lang="en-US" sz="2400" dirty="0" smtClean="0"/>
              <a:t>90</a:t>
            </a:r>
          </a:p>
          <a:p>
            <a:pPr marL="0" indent="0" eaLnBrk="1" hangingPunct="1">
              <a:lnSpc>
                <a:spcPct val="80000"/>
              </a:lnSpc>
              <a:buFontTx/>
              <a:buNone/>
            </a:pPr>
            <a:r>
              <a:rPr lang="en-US" sz="2400" dirty="0" smtClean="0"/>
              <a:t>			360</a:t>
            </a:r>
          </a:p>
          <a:p>
            <a:pPr marL="0" indent="0" eaLnBrk="1" hangingPunct="1">
              <a:lnSpc>
                <a:spcPct val="80000"/>
              </a:lnSpc>
              <a:buFontTx/>
              <a:buNone/>
            </a:pPr>
            <a:r>
              <a:rPr lang="en-US" sz="2400" dirty="0" smtClean="0"/>
              <a:t/>
            </a:r>
            <a:br>
              <a:rPr lang="en-US" sz="2400" dirty="0" smtClean="0"/>
            </a:br>
            <a:r>
              <a:rPr lang="en-US" sz="2400" dirty="0" err="1" smtClean="0"/>
              <a:t>Jumlah</a:t>
            </a:r>
            <a:r>
              <a:rPr lang="en-US" sz="2400" dirty="0" smtClean="0"/>
              <a:t> yang </a:t>
            </a:r>
            <a:r>
              <a:rPr lang="en-US" sz="2400" dirty="0" err="1" smtClean="0"/>
              <a:t>diterima</a:t>
            </a:r>
            <a:r>
              <a:rPr lang="en-US" sz="2400" dirty="0" smtClean="0"/>
              <a:t>				   </a:t>
            </a:r>
            <a:r>
              <a:rPr lang="id-ID" sz="2400" dirty="0" smtClean="0"/>
              <a:t>               </a:t>
            </a:r>
            <a:r>
              <a:rPr lang="en-US" sz="2400" dirty="0" smtClean="0"/>
              <a:t>    $ 4.910</a:t>
            </a:r>
          </a:p>
          <a:p>
            <a:pPr marL="0" indent="0" eaLnBrk="1" hangingPunct="1">
              <a:lnSpc>
                <a:spcPct val="80000"/>
              </a:lnSpc>
            </a:pPr>
            <a:endParaRPr lang="en-US" sz="2400" dirty="0" smtClean="0"/>
          </a:p>
        </p:txBody>
      </p:sp>
      <p:sp>
        <p:nvSpPr>
          <p:cNvPr id="32772" name="Line 4"/>
          <p:cNvSpPr>
            <a:spLocks noChangeShapeType="1"/>
          </p:cNvSpPr>
          <p:nvPr/>
        </p:nvSpPr>
        <p:spPr bwMode="auto">
          <a:xfrm>
            <a:off x="3276600" y="5013176"/>
            <a:ext cx="533400" cy="0"/>
          </a:xfrm>
          <a:prstGeom prst="line">
            <a:avLst/>
          </a:prstGeom>
          <a:noFill/>
          <a:ln w="9525">
            <a:solidFill>
              <a:schemeClr val="tx1"/>
            </a:solidFill>
            <a:round/>
            <a:headEnd/>
            <a:tailEnd/>
          </a:ln>
        </p:spPr>
        <p:txBody>
          <a:bodyPr/>
          <a:lstStyle/>
          <a:p>
            <a:endParaRPr lang="id-ID"/>
          </a:p>
        </p:txBody>
      </p:sp>
      <p:sp>
        <p:nvSpPr>
          <p:cNvPr id="32773" name="Line 5"/>
          <p:cNvSpPr>
            <a:spLocks noChangeShapeType="1"/>
          </p:cNvSpPr>
          <p:nvPr/>
        </p:nvSpPr>
        <p:spPr bwMode="auto">
          <a:xfrm>
            <a:off x="7467600" y="5791200"/>
            <a:ext cx="11430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dissolve">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dissolve">
                                      <p:cBhvr>
                                        <p:cTn id="12" dur="500"/>
                                        <p:tgtEl>
                                          <p:spTgt spid="378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Effect transition="in" filter="dissolve">
                                      <p:cBhvr>
                                        <p:cTn id="17" dur="500"/>
                                        <p:tgtEl>
                                          <p:spTgt spid="378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dissolve">
                                      <p:cBhvr>
                                        <p:cTn id="22" dur="500"/>
                                        <p:tgtEl>
                                          <p:spTgt spid="378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Effect transition="in" filter="dissolve">
                                      <p:cBhvr>
                                        <p:cTn id="27" dur="500"/>
                                        <p:tgtEl>
                                          <p:spTgt spid="378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1">
                                            <p:txEl>
                                              <p:pRg st="5" end="5"/>
                                            </p:txEl>
                                          </p:spTgt>
                                        </p:tgtEl>
                                        <p:attrNameLst>
                                          <p:attrName>style.visibility</p:attrName>
                                        </p:attrNameLst>
                                      </p:cBhvr>
                                      <p:to>
                                        <p:strVal val="visible"/>
                                      </p:to>
                                    </p:set>
                                    <p:animEffect transition="in" filter="dissolve">
                                      <p:cBhvr>
                                        <p:cTn id="32" dur="500"/>
                                        <p:tgtEl>
                                          <p:spTgt spid="378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1">
                                            <p:txEl>
                                              <p:pRg st="6" end="6"/>
                                            </p:txEl>
                                          </p:spTgt>
                                        </p:tgtEl>
                                        <p:attrNameLst>
                                          <p:attrName>style.visibility</p:attrName>
                                        </p:attrNameLst>
                                      </p:cBhvr>
                                      <p:to>
                                        <p:strVal val="visible"/>
                                      </p:to>
                                    </p:set>
                                    <p:animEffect transition="in" filter="dissolve">
                                      <p:cBhvr>
                                        <p:cTn id="37" dur="500"/>
                                        <p:tgtEl>
                                          <p:spTgt spid="378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1">
                                            <p:txEl>
                                              <p:pRg st="7" end="7"/>
                                            </p:txEl>
                                          </p:spTgt>
                                        </p:tgtEl>
                                        <p:attrNameLst>
                                          <p:attrName>style.visibility</p:attrName>
                                        </p:attrNameLst>
                                      </p:cBhvr>
                                      <p:to>
                                        <p:strVal val="visible"/>
                                      </p:to>
                                    </p:set>
                                    <p:animEffect transition="in" filter="dissolve">
                                      <p:cBhvr>
                                        <p:cTn id="42" dur="500"/>
                                        <p:tgtEl>
                                          <p:spTgt spid="378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2772"/>
                                        </p:tgtEl>
                                        <p:attrNameLst>
                                          <p:attrName>style.visibility</p:attrName>
                                        </p:attrNameLst>
                                      </p:cBhvr>
                                      <p:to>
                                        <p:strVal val="visible"/>
                                      </p:to>
                                    </p:set>
                                    <p:animEffect transition="in" filter="checkerboard(across)">
                                      <p:cBhvr>
                                        <p:cTn id="47" dur="500"/>
                                        <p:tgtEl>
                                          <p:spTgt spid="3277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7891">
                                            <p:txEl>
                                              <p:pRg st="8" end="8"/>
                                            </p:txEl>
                                          </p:spTgt>
                                        </p:tgtEl>
                                        <p:attrNameLst>
                                          <p:attrName>style.visibility</p:attrName>
                                        </p:attrNameLst>
                                      </p:cBhvr>
                                      <p:to>
                                        <p:strVal val="visible"/>
                                      </p:to>
                                    </p:set>
                                    <p:animEffect transition="in" filter="dissolve">
                                      <p:cBhvr>
                                        <p:cTn id="52" dur="500"/>
                                        <p:tgtEl>
                                          <p:spTgt spid="37891">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7891">
                                            <p:txEl>
                                              <p:pRg st="9" end="9"/>
                                            </p:txEl>
                                          </p:spTgt>
                                        </p:tgtEl>
                                        <p:attrNameLst>
                                          <p:attrName>style.visibility</p:attrName>
                                        </p:attrNameLst>
                                      </p:cBhvr>
                                      <p:to>
                                        <p:strVal val="visible"/>
                                      </p:to>
                                    </p:set>
                                    <p:animEffect transition="in" filter="dissolve">
                                      <p:cBhvr>
                                        <p:cTn id="57" dur="500"/>
                                        <p:tgtEl>
                                          <p:spTgt spid="37891">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2773"/>
                                        </p:tgtEl>
                                        <p:attrNameLst>
                                          <p:attrName>style.visibility</p:attrName>
                                        </p:attrNameLst>
                                      </p:cBhvr>
                                      <p:to>
                                        <p:strVal val="visible"/>
                                      </p:to>
                                    </p:set>
                                    <p:animEffect transition="in" filter="box(in)">
                                      <p:cBhvr>
                                        <p:cTn id="62" dur="500"/>
                                        <p:tgtEl>
                                          <p:spTgt spid="32773"/>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7891">
                                            <p:txEl>
                                              <p:pRg st="10" end="10"/>
                                            </p:txEl>
                                          </p:spTgt>
                                        </p:tgtEl>
                                        <p:attrNameLst>
                                          <p:attrName>style.visibility</p:attrName>
                                        </p:attrNameLst>
                                      </p:cBhvr>
                                      <p:to>
                                        <p:strVal val="visible"/>
                                      </p:to>
                                    </p:set>
                                    <p:animEffect transition="in" filter="dissolve">
                                      <p:cBhvr>
                                        <p:cTn id="67" dur="500"/>
                                        <p:tgtEl>
                                          <p:spTgt spid="378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P spid="32772" grpId="0" animBg="1"/>
      <p:bldP spid="32773"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304800"/>
            <a:ext cx="8229600" cy="5821363"/>
          </a:xfrm>
        </p:spPr>
        <p:txBody>
          <a:bodyPr/>
          <a:lstStyle/>
          <a:p>
            <a:pPr marL="0" indent="0" eaLnBrk="1" hangingPunct="1">
              <a:buFontTx/>
              <a:buNone/>
            </a:pPr>
            <a:r>
              <a:rPr lang="en-US" dirty="0" err="1" smtClean="0"/>
              <a:t>Ayat</a:t>
            </a:r>
            <a:r>
              <a:rPr lang="en-US" dirty="0" smtClean="0"/>
              <a:t> </a:t>
            </a:r>
            <a:r>
              <a:rPr lang="en-US" dirty="0" err="1" smtClean="0"/>
              <a:t>jurnal</a:t>
            </a:r>
            <a:r>
              <a:rPr lang="en-US" dirty="0" smtClean="0"/>
              <a:t> yang </a:t>
            </a:r>
            <a:r>
              <a:rPr lang="en-US" dirty="0" err="1" smtClean="0"/>
              <a:t>dibuat</a:t>
            </a:r>
            <a:r>
              <a:rPr lang="en-US" dirty="0" smtClean="0"/>
              <a:t> </a:t>
            </a:r>
            <a:r>
              <a:rPr lang="en-US" dirty="0" err="1" smtClean="0"/>
              <a:t>untuk</a:t>
            </a:r>
            <a:r>
              <a:rPr lang="en-US" dirty="0" smtClean="0"/>
              <a:t> </a:t>
            </a:r>
            <a:r>
              <a:rPr lang="en-US" dirty="0" err="1" smtClean="0"/>
              <a:t>pendiskontoan</a:t>
            </a:r>
            <a:r>
              <a:rPr lang="en-US" dirty="0" smtClean="0"/>
              <a:t> </a:t>
            </a:r>
            <a:r>
              <a:rPr lang="en-US" dirty="0" err="1" smtClean="0"/>
              <a:t>wesel</a:t>
            </a:r>
            <a:r>
              <a:rPr lang="en-US" dirty="0" smtClean="0"/>
              <a:t> </a:t>
            </a:r>
            <a:r>
              <a:rPr lang="en-US" dirty="0" err="1" smtClean="0"/>
              <a:t>adalah</a:t>
            </a:r>
            <a:r>
              <a:rPr lang="en-US" dirty="0" smtClean="0"/>
              <a:t> :</a:t>
            </a:r>
          </a:p>
          <a:p>
            <a:pPr marL="0" indent="0" eaLnBrk="1" hangingPunct="1">
              <a:buFontTx/>
              <a:buNone/>
            </a:pPr>
            <a:endParaRPr lang="en-US" dirty="0" smtClean="0"/>
          </a:p>
          <a:p>
            <a:pPr marL="0" indent="0" eaLnBrk="1" hangingPunct="1">
              <a:buFontTx/>
              <a:buNone/>
            </a:pPr>
            <a:r>
              <a:rPr lang="en-US" dirty="0" err="1" smtClean="0"/>
              <a:t>Kas</a:t>
            </a:r>
            <a:r>
              <a:rPr lang="en-US" dirty="0" smtClean="0"/>
              <a:t>					4.910</a:t>
            </a:r>
          </a:p>
          <a:p>
            <a:pPr marL="0" indent="0" eaLnBrk="1" hangingPunct="1">
              <a:buFontTx/>
              <a:buNone/>
            </a:pPr>
            <a:r>
              <a:rPr lang="en-US" dirty="0" err="1" smtClean="0"/>
              <a:t>Beban</a:t>
            </a:r>
            <a:r>
              <a:rPr lang="en-US" dirty="0" smtClean="0"/>
              <a:t> </a:t>
            </a:r>
            <a:r>
              <a:rPr lang="en-US" dirty="0" err="1" smtClean="0"/>
              <a:t>Bunga</a:t>
            </a:r>
            <a:r>
              <a:rPr lang="en-US" dirty="0" smtClean="0"/>
              <a:t>			     90</a:t>
            </a:r>
          </a:p>
          <a:p>
            <a:pPr marL="0" indent="0" eaLnBrk="1" hangingPunct="1">
              <a:buFontTx/>
              <a:buNone/>
            </a:pPr>
            <a:r>
              <a:rPr lang="en-US" dirty="0" smtClean="0"/>
              <a:t>       Wesel </a:t>
            </a:r>
            <a:r>
              <a:rPr lang="en-US" dirty="0" err="1" smtClean="0"/>
              <a:t>tagih</a:t>
            </a:r>
            <a:r>
              <a:rPr lang="en-US" dirty="0" smtClean="0"/>
              <a:t>				5.000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dissolve">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dissolve">
                                      <p:cBhvr>
                                        <p:cTn id="17" dur="500"/>
                                        <p:tgtEl>
                                          <p:spTgt spid="389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dissolve">
                                      <p:cBhvr>
                                        <p:cTn id="22"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179388" y="908050"/>
            <a:ext cx="8713787" cy="5473700"/>
          </a:xfrm>
        </p:spPr>
        <p:txBody>
          <a:bodyPr/>
          <a:lstStyle/>
          <a:p>
            <a:pPr algn="just">
              <a:buFontTx/>
              <a:buNone/>
            </a:pPr>
            <a:endParaRPr lang="id-ID" sz="2400" dirty="0" smtClean="0"/>
          </a:p>
          <a:p>
            <a:pPr algn="just">
              <a:buFontTx/>
              <a:buNone/>
            </a:pPr>
            <a:r>
              <a:rPr lang="id-ID" sz="2400" dirty="0" smtClean="0"/>
              <a:t>Jumlah uang yang diterima pada tanggal 26 maret 1991 :</a:t>
            </a:r>
          </a:p>
          <a:p>
            <a:pPr algn="just">
              <a:buFontTx/>
              <a:buNone/>
            </a:pPr>
            <a:r>
              <a:rPr lang="id-ID" sz="2400" dirty="0" smtClean="0"/>
              <a:t>Nilai jatuh tempo wesel		           Rp 300.000</a:t>
            </a:r>
          </a:p>
          <a:p>
            <a:pPr algn="just">
              <a:buFontTx/>
              <a:buNone/>
            </a:pPr>
            <a:r>
              <a:rPr lang="id-ID" sz="2400" dirty="0" smtClean="0"/>
              <a:t>Diskonto Rp 300.000 x 10 % x 36/360                      3.000</a:t>
            </a:r>
          </a:p>
          <a:p>
            <a:pPr algn="just">
              <a:buFontTx/>
              <a:buNone/>
            </a:pPr>
            <a:r>
              <a:rPr lang="id-ID" sz="2400" dirty="0" smtClean="0"/>
              <a:t>                                                                                ----------------</a:t>
            </a:r>
          </a:p>
          <a:p>
            <a:pPr algn="just">
              <a:buFontTx/>
              <a:buNone/>
            </a:pPr>
            <a:r>
              <a:rPr lang="id-ID" sz="2400" dirty="0" smtClean="0"/>
              <a:t>Uang yang diterima                                                 297.000</a:t>
            </a:r>
          </a:p>
          <a:p>
            <a:pPr algn="just">
              <a:buFontTx/>
              <a:buNone/>
            </a:pPr>
            <a:r>
              <a:rPr lang="id-ID" sz="2400" dirty="0" smtClean="0"/>
              <a:t>Jurnalnya :</a:t>
            </a:r>
          </a:p>
          <a:p>
            <a:pPr algn="just">
              <a:buFontTx/>
              <a:buNone/>
            </a:pPr>
            <a:r>
              <a:rPr lang="id-ID" sz="2400" dirty="0" smtClean="0"/>
              <a:t>Kas                                                 297.000</a:t>
            </a:r>
          </a:p>
          <a:p>
            <a:pPr algn="just">
              <a:buFontTx/>
              <a:buNone/>
            </a:pPr>
            <a:r>
              <a:rPr lang="id-ID" sz="2400" dirty="0" smtClean="0"/>
              <a:t>Biaya bunga                                      3.000</a:t>
            </a:r>
          </a:p>
          <a:p>
            <a:pPr algn="just">
              <a:buFontTx/>
              <a:buNone/>
            </a:pPr>
            <a:r>
              <a:rPr lang="id-ID" sz="2400" dirty="0" smtClean="0"/>
              <a:t>    piutang wesel                                             300.000</a:t>
            </a:r>
            <a:endParaRPr lang="en-US" sz="24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2.  Pendiskont-an Wesel Berbunga</a:t>
            </a:r>
            <a:br>
              <a:rPr lang="en-US" sz="4000" smtClean="0"/>
            </a:br>
            <a:endParaRPr lang="en-US" sz="4000" smtClean="0"/>
          </a:p>
        </p:txBody>
      </p:sp>
      <p:sp>
        <p:nvSpPr>
          <p:cNvPr id="39939" name="Rectangle 3"/>
          <p:cNvSpPr>
            <a:spLocks noGrp="1" noChangeArrowheads="1"/>
          </p:cNvSpPr>
          <p:nvPr>
            <p:ph idx="1"/>
          </p:nvPr>
        </p:nvSpPr>
        <p:spPr>
          <a:xfrm>
            <a:off x="457200" y="1600200"/>
            <a:ext cx="8229600" cy="4876800"/>
          </a:xfrm>
        </p:spPr>
        <p:txBody>
          <a:bodyPr/>
          <a:lstStyle/>
          <a:p>
            <a:pPr marL="0" indent="0" eaLnBrk="1" hangingPunct="1">
              <a:buFontTx/>
              <a:buNone/>
            </a:pPr>
            <a:r>
              <a:rPr lang="en-US" smtClean="0"/>
              <a:t>Contoh :</a:t>
            </a:r>
          </a:p>
          <a:p>
            <a:pPr marL="0" indent="0" algn="just" eaLnBrk="1" hangingPunct="1">
              <a:buFontTx/>
              <a:buNone/>
            </a:pPr>
            <a:r>
              <a:rPr lang="en-US" smtClean="0"/>
              <a:t>Misalkan wesel berjangka waktu 90 hari (jatuh tempo 5 Februari 2007) berbunga 24 % sebesar $ 10.000 yang dikeluarkan pada tanggal 7 November 2006, pada tanggal 16 Januari 2007 didiskontokan ke bank. Tingkat diskonto 27 %. Jumlah uang yang diterima dari pendiskontoan dihitung sbb :</a:t>
            </a:r>
          </a:p>
          <a:p>
            <a:pPr marL="0" indent="0" eaLnBrk="1" hangingPunct="1">
              <a:buFontTx/>
              <a:buNone/>
            </a:pP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dissolve">
                                      <p:cBhvr>
                                        <p:cTn id="7" dur="5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dissolve">
                                      <p:cBhvr>
                                        <p:cTn id="12" dur="500"/>
                                        <p:tgtEl>
                                          <p:spTgt spid="399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dissolve">
                                      <p:cBhvr>
                                        <p:cTn id="17" dur="5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457200" y="457200"/>
            <a:ext cx="8229600" cy="6126163"/>
          </a:xfrm>
        </p:spPr>
        <p:txBody>
          <a:bodyPr/>
          <a:lstStyle/>
          <a:p>
            <a:pPr marL="0" indent="0" eaLnBrk="1" hangingPunct="1">
              <a:lnSpc>
                <a:spcPct val="80000"/>
              </a:lnSpc>
              <a:buFontTx/>
              <a:buNone/>
            </a:pPr>
            <a:r>
              <a:rPr lang="en-US" sz="2400" dirty="0" err="1" smtClean="0"/>
              <a:t>Nilai</a:t>
            </a:r>
            <a:r>
              <a:rPr lang="en-US" sz="2400" dirty="0" smtClean="0"/>
              <a:t> nominal </a:t>
            </a:r>
            <a:r>
              <a:rPr lang="en-US" sz="2400" dirty="0" err="1" smtClean="0"/>
              <a:t>wesel</a:t>
            </a:r>
            <a:r>
              <a:rPr lang="en-US" sz="2400" dirty="0" smtClean="0"/>
              <a:t>					$10.000</a:t>
            </a:r>
          </a:p>
          <a:p>
            <a:pPr marL="0" indent="0" eaLnBrk="1" hangingPunct="1">
              <a:lnSpc>
                <a:spcPct val="80000"/>
              </a:lnSpc>
              <a:buFontTx/>
              <a:buNone/>
            </a:pPr>
            <a:r>
              <a:rPr lang="en-US" sz="2400" dirty="0" smtClean="0"/>
              <a:t>				90</a:t>
            </a:r>
          </a:p>
          <a:p>
            <a:pPr marL="0" indent="0" eaLnBrk="1" hangingPunct="1">
              <a:lnSpc>
                <a:spcPct val="80000"/>
              </a:lnSpc>
              <a:buFontTx/>
              <a:buNone/>
            </a:pPr>
            <a:r>
              <a:rPr lang="en-US" sz="2400" dirty="0" err="1" smtClean="0"/>
              <a:t>Bunga</a:t>
            </a:r>
            <a:r>
              <a:rPr lang="en-US" sz="2400" dirty="0" smtClean="0"/>
              <a:t> : 10.000  x  24 %  x                 </a:t>
            </a:r>
            <a:r>
              <a:rPr lang="id-ID" sz="2400" dirty="0" smtClean="0"/>
              <a:t>   </a:t>
            </a:r>
            <a:r>
              <a:rPr lang="en-US" sz="2400" dirty="0" smtClean="0"/>
              <a:t>=  	       </a:t>
            </a:r>
            <a:r>
              <a:rPr lang="id-ID" sz="2400" dirty="0" smtClean="0"/>
              <a:t>               </a:t>
            </a:r>
            <a:r>
              <a:rPr lang="en-US" sz="2400" dirty="0" smtClean="0"/>
              <a:t>600</a:t>
            </a:r>
          </a:p>
          <a:p>
            <a:pPr marL="0" indent="0" eaLnBrk="1" hangingPunct="1">
              <a:lnSpc>
                <a:spcPct val="80000"/>
              </a:lnSpc>
              <a:buFontTx/>
              <a:buNone/>
            </a:pPr>
            <a:r>
              <a:rPr lang="en-US" sz="2400" dirty="0" smtClean="0"/>
              <a:t>				360 </a:t>
            </a:r>
          </a:p>
          <a:p>
            <a:pPr marL="0" indent="0" eaLnBrk="1" hangingPunct="1">
              <a:lnSpc>
                <a:spcPct val="80000"/>
              </a:lnSpc>
            </a:pPr>
            <a:endParaRPr lang="en-US" sz="2400" dirty="0" smtClean="0"/>
          </a:p>
          <a:p>
            <a:pPr marL="0" indent="0" eaLnBrk="1" hangingPunct="1">
              <a:lnSpc>
                <a:spcPct val="80000"/>
              </a:lnSpc>
              <a:buFontTx/>
              <a:buNone/>
            </a:pPr>
            <a:r>
              <a:rPr lang="en-US" sz="2400" dirty="0" err="1" smtClean="0"/>
              <a:t>Nilai</a:t>
            </a:r>
            <a:r>
              <a:rPr lang="en-US" sz="2400" dirty="0" smtClean="0"/>
              <a:t> </a:t>
            </a:r>
            <a:r>
              <a:rPr lang="en-US" sz="2400" dirty="0" err="1" smtClean="0"/>
              <a:t>jatuh</a:t>
            </a:r>
            <a:r>
              <a:rPr lang="en-US" sz="2400" dirty="0" smtClean="0"/>
              <a:t> tempo					$10.600</a:t>
            </a:r>
          </a:p>
          <a:p>
            <a:pPr marL="0" indent="0" eaLnBrk="1" hangingPunct="1">
              <a:lnSpc>
                <a:spcPct val="80000"/>
              </a:lnSpc>
              <a:buFontTx/>
              <a:buNone/>
            </a:pPr>
            <a:endParaRPr lang="en-US" sz="2400" dirty="0" smtClean="0"/>
          </a:p>
          <a:p>
            <a:pPr marL="0" indent="0" eaLnBrk="1" hangingPunct="1">
              <a:lnSpc>
                <a:spcPct val="80000"/>
              </a:lnSpc>
              <a:buFontTx/>
              <a:buNone/>
            </a:pPr>
            <a:r>
              <a:rPr lang="en-US" sz="2400" dirty="0" err="1" smtClean="0"/>
              <a:t>Jangka</a:t>
            </a:r>
            <a:r>
              <a:rPr lang="en-US" sz="2400" dirty="0" smtClean="0"/>
              <a:t> </a:t>
            </a:r>
            <a:r>
              <a:rPr lang="en-US" sz="2400" dirty="0" err="1" smtClean="0"/>
              <a:t>waktu</a:t>
            </a:r>
            <a:r>
              <a:rPr lang="en-US" sz="2400" dirty="0" smtClean="0"/>
              <a:t> </a:t>
            </a:r>
            <a:r>
              <a:rPr lang="en-US" sz="2400" dirty="0" err="1" smtClean="0"/>
              <a:t>diskont</a:t>
            </a:r>
            <a:endParaRPr lang="en-US" sz="2400" dirty="0" smtClean="0"/>
          </a:p>
          <a:p>
            <a:pPr marL="0" indent="0" eaLnBrk="1" hangingPunct="1">
              <a:lnSpc>
                <a:spcPct val="80000"/>
              </a:lnSpc>
              <a:buFontTx/>
              <a:buNone/>
            </a:pPr>
            <a:r>
              <a:rPr lang="en-US" sz="2400" dirty="0" smtClean="0"/>
              <a:t>16 </a:t>
            </a:r>
            <a:r>
              <a:rPr lang="en-US" sz="2400" dirty="0" err="1" smtClean="0"/>
              <a:t>januari</a:t>
            </a:r>
            <a:r>
              <a:rPr lang="en-US" sz="2400" dirty="0" smtClean="0"/>
              <a:t> 2007 s/d 5 </a:t>
            </a:r>
            <a:r>
              <a:rPr lang="en-US" sz="2400" dirty="0" err="1" smtClean="0"/>
              <a:t>Februari</a:t>
            </a:r>
            <a:r>
              <a:rPr lang="en-US" sz="2400" dirty="0" smtClean="0"/>
              <a:t> 2007 = 20 </a:t>
            </a:r>
            <a:r>
              <a:rPr lang="en-US" sz="2400" dirty="0" err="1" smtClean="0"/>
              <a:t>hari</a:t>
            </a:r>
            <a:endParaRPr lang="en-US" sz="2400" dirty="0" smtClean="0"/>
          </a:p>
          <a:p>
            <a:pPr marL="0" indent="0" eaLnBrk="1" hangingPunct="1">
              <a:lnSpc>
                <a:spcPct val="80000"/>
              </a:lnSpc>
              <a:buFontTx/>
              <a:buNone/>
            </a:pPr>
            <a:endParaRPr lang="en-US" sz="2400" dirty="0" smtClean="0"/>
          </a:p>
          <a:p>
            <a:pPr marL="0" indent="0" eaLnBrk="1" hangingPunct="1">
              <a:lnSpc>
                <a:spcPct val="80000"/>
              </a:lnSpc>
              <a:buFontTx/>
              <a:buNone/>
            </a:pPr>
            <a:r>
              <a:rPr lang="en-US" sz="2400" dirty="0" err="1" smtClean="0"/>
              <a:t>Diskont</a:t>
            </a:r>
            <a:r>
              <a:rPr lang="en-US" sz="2400" dirty="0" smtClean="0"/>
              <a:t> yang </a:t>
            </a:r>
            <a:r>
              <a:rPr lang="en-US" sz="2400" dirty="0" err="1" smtClean="0"/>
              <a:t>dibebankan</a:t>
            </a:r>
            <a:r>
              <a:rPr lang="en-US" sz="2400" dirty="0" smtClean="0"/>
              <a:t> </a:t>
            </a:r>
            <a:r>
              <a:rPr lang="en-US" sz="2400" dirty="0" err="1" smtClean="0"/>
              <a:t>oleh</a:t>
            </a:r>
            <a:r>
              <a:rPr lang="en-US" sz="2400" dirty="0" smtClean="0"/>
              <a:t> bank </a:t>
            </a:r>
          </a:p>
          <a:p>
            <a:pPr marL="0" indent="0" eaLnBrk="1" hangingPunct="1">
              <a:lnSpc>
                <a:spcPct val="80000"/>
              </a:lnSpc>
              <a:buFontTx/>
              <a:buNone/>
            </a:pPr>
            <a:r>
              <a:rPr lang="en-US" sz="2400" dirty="0" smtClean="0"/>
              <a:t>			 20</a:t>
            </a:r>
          </a:p>
          <a:p>
            <a:pPr marL="0" indent="0" eaLnBrk="1" hangingPunct="1">
              <a:lnSpc>
                <a:spcPct val="80000"/>
              </a:lnSpc>
              <a:buFontTx/>
              <a:buNone/>
            </a:pPr>
            <a:r>
              <a:rPr lang="en-US" sz="2400" dirty="0" smtClean="0"/>
              <a:t>10.000   x   27 %   x                  =			      15</a:t>
            </a:r>
            <a:r>
              <a:rPr lang="id-ID" sz="2400" dirty="0" smtClean="0"/>
              <a:t>0</a:t>
            </a:r>
            <a:r>
              <a:rPr lang="en-US" sz="2400" dirty="0" smtClean="0"/>
              <a:t>	                         			360</a:t>
            </a:r>
          </a:p>
          <a:p>
            <a:pPr marL="0" indent="0" eaLnBrk="1" hangingPunct="1">
              <a:lnSpc>
                <a:spcPct val="80000"/>
              </a:lnSpc>
              <a:buFontTx/>
              <a:buNone/>
            </a:pPr>
            <a:r>
              <a:rPr lang="en-US" sz="2400" dirty="0" smtClean="0"/>
              <a:t/>
            </a:r>
            <a:br>
              <a:rPr lang="en-US" sz="2400" dirty="0" smtClean="0"/>
            </a:br>
            <a:r>
              <a:rPr lang="en-US" sz="2400" dirty="0" err="1" smtClean="0"/>
              <a:t>Jumlah</a:t>
            </a:r>
            <a:r>
              <a:rPr lang="en-US" sz="2400" dirty="0" smtClean="0"/>
              <a:t> yang </a:t>
            </a:r>
            <a:r>
              <a:rPr lang="en-US" sz="2400" dirty="0" err="1" smtClean="0"/>
              <a:t>diterima</a:t>
            </a:r>
            <a:r>
              <a:rPr lang="en-US" sz="2400" dirty="0" smtClean="0"/>
              <a:t>			</a:t>
            </a:r>
            <a:r>
              <a:rPr lang="id-ID" sz="2400" dirty="0" smtClean="0"/>
              <a:t>              </a:t>
            </a:r>
            <a:r>
              <a:rPr lang="en-US" sz="2400" dirty="0" smtClean="0"/>
              <a:t>	$ 10.4</a:t>
            </a:r>
            <a:r>
              <a:rPr lang="id-ID" sz="2400" dirty="0" smtClean="0"/>
              <a:t>50</a:t>
            </a:r>
            <a:endParaRPr lang="en-US" sz="2400" dirty="0" smtClean="0"/>
          </a:p>
          <a:p>
            <a:pPr marL="0" indent="0" eaLnBrk="1" hangingPunct="1">
              <a:lnSpc>
                <a:spcPct val="80000"/>
              </a:lnSpc>
              <a:buFontTx/>
              <a:buNone/>
            </a:pPr>
            <a:endParaRPr lang="en-US" sz="2400" dirty="0" smtClean="0"/>
          </a:p>
        </p:txBody>
      </p:sp>
      <p:sp>
        <p:nvSpPr>
          <p:cNvPr id="35843" name="Line 4"/>
          <p:cNvSpPr>
            <a:spLocks noChangeShapeType="1"/>
          </p:cNvSpPr>
          <p:nvPr/>
        </p:nvSpPr>
        <p:spPr bwMode="auto">
          <a:xfrm>
            <a:off x="6934200" y="1752600"/>
            <a:ext cx="1143000" cy="0"/>
          </a:xfrm>
          <a:prstGeom prst="line">
            <a:avLst/>
          </a:prstGeom>
          <a:noFill/>
          <a:ln w="9525">
            <a:solidFill>
              <a:schemeClr val="tx1"/>
            </a:solidFill>
            <a:round/>
            <a:headEnd/>
            <a:tailEnd/>
          </a:ln>
        </p:spPr>
        <p:txBody>
          <a:bodyPr/>
          <a:lstStyle/>
          <a:p>
            <a:endParaRPr lang="id-ID"/>
          </a:p>
        </p:txBody>
      </p:sp>
      <p:sp>
        <p:nvSpPr>
          <p:cNvPr id="35844" name="Line 5"/>
          <p:cNvSpPr>
            <a:spLocks noChangeShapeType="1"/>
          </p:cNvSpPr>
          <p:nvPr/>
        </p:nvSpPr>
        <p:spPr bwMode="auto">
          <a:xfrm>
            <a:off x="3200400" y="4953000"/>
            <a:ext cx="685800" cy="0"/>
          </a:xfrm>
          <a:prstGeom prst="line">
            <a:avLst/>
          </a:prstGeom>
          <a:noFill/>
          <a:ln w="9525">
            <a:solidFill>
              <a:schemeClr val="tx1"/>
            </a:solidFill>
            <a:round/>
            <a:headEnd/>
            <a:tailEnd/>
          </a:ln>
        </p:spPr>
        <p:txBody>
          <a:bodyPr/>
          <a:lstStyle/>
          <a:p>
            <a:endParaRPr lang="id-ID"/>
          </a:p>
        </p:txBody>
      </p:sp>
      <p:sp>
        <p:nvSpPr>
          <p:cNvPr id="35845" name="Line 6"/>
          <p:cNvSpPr>
            <a:spLocks noChangeShapeType="1"/>
          </p:cNvSpPr>
          <p:nvPr/>
        </p:nvSpPr>
        <p:spPr bwMode="auto">
          <a:xfrm>
            <a:off x="6858000" y="5410200"/>
            <a:ext cx="1447800" cy="0"/>
          </a:xfrm>
          <a:prstGeom prst="line">
            <a:avLst/>
          </a:prstGeom>
          <a:noFill/>
          <a:ln w="9525">
            <a:solidFill>
              <a:schemeClr val="tx1"/>
            </a:solidFill>
            <a:round/>
            <a:headEnd/>
            <a:tailEnd/>
          </a:ln>
        </p:spPr>
        <p:txBody>
          <a:bodyPr/>
          <a:lstStyle/>
          <a:p>
            <a:endParaRPr lang="id-ID"/>
          </a:p>
        </p:txBody>
      </p:sp>
      <p:sp>
        <p:nvSpPr>
          <p:cNvPr id="35846" name="Line 7"/>
          <p:cNvSpPr>
            <a:spLocks noChangeShapeType="1"/>
          </p:cNvSpPr>
          <p:nvPr/>
        </p:nvSpPr>
        <p:spPr bwMode="auto">
          <a:xfrm>
            <a:off x="3962400" y="1371600"/>
            <a:ext cx="838200" cy="0"/>
          </a:xfrm>
          <a:prstGeom prst="line">
            <a:avLst/>
          </a:prstGeom>
          <a:noFill/>
          <a:ln w="9525">
            <a:solidFill>
              <a:schemeClr val="tx1"/>
            </a:solidFill>
            <a:round/>
            <a:headEnd/>
            <a:tailEnd/>
          </a:ln>
        </p:spPr>
        <p:txBody>
          <a:bodyP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dissolv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dissolve">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5846"/>
                                        </p:tgtEl>
                                        <p:attrNameLst>
                                          <p:attrName>style.visibility</p:attrName>
                                        </p:attrNameLst>
                                      </p:cBhvr>
                                      <p:to>
                                        <p:strVal val="visible"/>
                                      </p:to>
                                    </p:set>
                                    <p:animEffect transition="in" filter="box(in)">
                                      <p:cBhvr>
                                        <p:cTn id="17" dur="500"/>
                                        <p:tgtEl>
                                          <p:spTgt spid="3584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63">
                                            <p:txEl>
                                              <p:pRg st="2" end="2"/>
                                            </p:txEl>
                                          </p:spTgt>
                                        </p:tgtEl>
                                        <p:attrNameLst>
                                          <p:attrName>style.visibility</p:attrName>
                                        </p:attrNameLst>
                                      </p:cBhvr>
                                      <p:to>
                                        <p:strVal val="visible"/>
                                      </p:to>
                                    </p:set>
                                    <p:animEffect transition="in" filter="dissolve">
                                      <p:cBhvr>
                                        <p:cTn id="22" dur="500"/>
                                        <p:tgtEl>
                                          <p:spTgt spid="409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5843"/>
                                        </p:tgtEl>
                                        <p:attrNameLst>
                                          <p:attrName>style.visibility</p:attrName>
                                        </p:attrNameLst>
                                      </p:cBhvr>
                                      <p:to>
                                        <p:strVal val="visible"/>
                                      </p:to>
                                    </p:set>
                                    <p:animEffect transition="in" filter="box(in)">
                                      <p:cBhvr>
                                        <p:cTn id="27" dur="500"/>
                                        <p:tgtEl>
                                          <p:spTgt spid="3584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0963">
                                            <p:txEl>
                                              <p:pRg st="3" end="3"/>
                                            </p:txEl>
                                          </p:spTgt>
                                        </p:tgtEl>
                                        <p:attrNameLst>
                                          <p:attrName>style.visibility</p:attrName>
                                        </p:attrNameLst>
                                      </p:cBhvr>
                                      <p:to>
                                        <p:strVal val="visible"/>
                                      </p:to>
                                    </p:set>
                                    <p:animEffect transition="in" filter="dissolve">
                                      <p:cBhvr>
                                        <p:cTn id="32" dur="500"/>
                                        <p:tgtEl>
                                          <p:spTgt spid="4096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0963">
                                            <p:txEl>
                                              <p:pRg st="5" end="5"/>
                                            </p:txEl>
                                          </p:spTgt>
                                        </p:tgtEl>
                                        <p:attrNameLst>
                                          <p:attrName>style.visibility</p:attrName>
                                        </p:attrNameLst>
                                      </p:cBhvr>
                                      <p:to>
                                        <p:strVal val="visible"/>
                                      </p:to>
                                    </p:set>
                                    <p:animEffect transition="in" filter="dissolve">
                                      <p:cBhvr>
                                        <p:cTn id="37" dur="500"/>
                                        <p:tgtEl>
                                          <p:spTgt spid="409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0963">
                                            <p:txEl>
                                              <p:pRg st="7" end="7"/>
                                            </p:txEl>
                                          </p:spTgt>
                                        </p:tgtEl>
                                        <p:attrNameLst>
                                          <p:attrName>style.visibility</p:attrName>
                                        </p:attrNameLst>
                                      </p:cBhvr>
                                      <p:to>
                                        <p:strVal val="visible"/>
                                      </p:to>
                                    </p:set>
                                    <p:animEffect transition="in" filter="dissolve">
                                      <p:cBhvr>
                                        <p:cTn id="42" dur="500"/>
                                        <p:tgtEl>
                                          <p:spTgt spid="409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0963">
                                            <p:txEl>
                                              <p:pRg st="8" end="8"/>
                                            </p:txEl>
                                          </p:spTgt>
                                        </p:tgtEl>
                                        <p:attrNameLst>
                                          <p:attrName>style.visibility</p:attrName>
                                        </p:attrNameLst>
                                      </p:cBhvr>
                                      <p:to>
                                        <p:strVal val="visible"/>
                                      </p:to>
                                    </p:set>
                                    <p:animEffect transition="in" filter="dissolve">
                                      <p:cBhvr>
                                        <p:cTn id="47" dur="500"/>
                                        <p:tgtEl>
                                          <p:spTgt spid="409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0963">
                                            <p:txEl>
                                              <p:pRg st="10" end="10"/>
                                            </p:txEl>
                                          </p:spTgt>
                                        </p:tgtEl>
                                        <p:attrNameLst>
                                          <p:attrName>style.visibility</p:attrName>
                                        </p:attrNameLst>
                                      </p:cBhvr>
                                      <p:to>
                                        <p:strVal val="visible"/>
                                      </p:to>
                                    </p:set>
                                    <p:animEffect transition="in" filter="dissolve">
                                      <p:cBhvr>
                                        <p:cTn id="52" dur="500"/>
                                        <p:tgtEl>
                                          <p:spTgt spid="4096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0963">
                                            <p:txEl>
                                              <p:pRg st="11" end="11"/>
                                            </p:txEl>
                                          </p:spTgt>
                                        </p:tgtEl>
                                        <p:attrNameLst>
                                          <p:attrName>style.visibility</p:attrName>
                                        </p:attrNameLst>
                                      </p:cBhvr>
                                      <p:to>
                                        <p:strVal val="visible"/>
                                      </p:to>
                                    </p:set>
                                    <p:animEffect transition="in" filter="dissolve">
                                      <p:cBhvr>
                                        <p:cTn id="57" dur="500"/>
                                        <p:tgtEl>
                                          <p:spTgt spid="4096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5844"/>
                                        </p:tgtEl>
                                        <p:attrNameLst>
                                          <p:attrName>style.visibility</p:attrName>
                                        </p:attrNameLst>
                                      </p:cBhvr>
                                      <p:to>
                                        <p:strVal val="visible"/>
                                      </p:to>
                                    </p:set>
                                    <p:animEffect transition="in" filter="box(in)">
                                      <p:cBhvr>
                                        <p:cTn id="62" dur="500"/>
                                        <p:tgtEl>
                                          <p:spTgt spid="3584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0963">
                                            <p:txEl>
                                              <p:pRg st="12" end="12"/>
                                            </p:txEl>
                                          </p:spTgt>
                                        </p:tgtEl>
                                        <p:attrNameLst>
                                          <p:attrName>style.visibility</p:attrName>
                                        </p:attrNameLst>
                                      </p:cBhvr>
                                      <p:to>
                                        <p:strVal val="visible"/>
                                      </p:to>
                                    </p:set>
                                    <p:animEffect transition="in" filter="dissolve">
                                      <p:cBhvr>
                                        <p:cTn id="67" dur="500"/>
                                        <p:tgtEl>
                                          <p:spTgt spid="4096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35845"/>
                                        </p:tgtEl>
                                        <p:attrNameLst>
                                          <p:attrName>style.visibility</p:attrName>
                                        </p:attrNameLst>
                                      </p:cBhvr>
                                      <p:to>
                                        <p:strVal val="visible"/>
                                      </p:to>
                                    </p:set>
                                    <p:animEffect transition="in" filter="box(in)">
                                      <p:cBhvr>
                                        <p:cTn id="72" dur="500"/>
                                        <p:tgtEl>
                                          <p:spTgt spid="35845"/>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40963">
                                            <p:txEl>
                                              <p:pRg st="13" end="13"/>
                                            </p:txEl>
                                          </p:spTgt>
                                        </p:tgtEl>
                                        <p:attrNameLst>
                                          <p:attrName>style.visibility</p:attrName>
                                        </p:attrNameLst>
                                      </p:cBhvr>
                                      <p:to>
                                        <p:strVal val="visible"/>
                                      </p:to>
                                    </p:set>
                                    <p:animEffect transition="in" filter="dissolve">
                                      <p:cBhvr>
                                        <p:cTn id="77" dur="500"/>
                                        <p:tgtEl>
                                          <p:spTgt spid="4096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35843" grpId="0" animBg="1"/>
      <p:bldP spid="35844" grpId="0" animBg="1"/>
      <p:bldP spid="35845" grpId="0" animBg="1"/>
      <p:bldP spid="35846" grpId="0" animBg="1"/>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381000"/>
            <a:ext cx="8229600" cy="5745163"/>
          </a:xfrm>
        </p:spPr>
        <p:txBody>
          <a:bodyPr/>
          <a:lstStyle/>
          <a:p>
            <a:pPr marL="0" indent="0" eaLnBrk="1" hangingPunct="1">
              <a:buFontTx/>
              <a:buNone/>
            </a:pPr>
            <a:r>
              <a:rPr lang="en-US" dirty="0" err="1" smtClean="0"/>
              <a:t>Ayat</a:t>
            </a:r>
            <a:r>
              <a:rPr lang="en-US" dirty="0" smtClean="0"/>
              <a:t> </a:t>
            </a:r>
            <a:r>
              <a:rPr lang="en-US" dirty="0" err="1" smtClean="0"/>
              <a:t>jurnal</a:t>
            </a:r>
            <a:r>
              <a:rPr lang="en-US" dirty="0" smtClean="0"/>
              <a:t> yang </a:t>
            </a:r>
            <a:r>
              <a:rPr lang="en-US" dirty="0" err="1" smtClean="0"/>
              <a:t>dibuat</a:t>
            </a:r>
            <a:r>
              <a:rPr lang="en-US" dirty="0" smtClean="0"/>
              <a:t> </a:t>
            </a:r>
            <a:r>
              <a:rPr lang="en-US" dirty="0" err="1" smtClean="0"/>
              <a:t>untuk</a:t>
            </a:r>
            <a:r>
              <a:rPr lang="en-US" dirty="0" smtClean="0"/>
              <a:t> </a:t>
            </a:r>
            <a:r>
              <a:rPr lang="en-US" dirty="0" err="1" smtClean="0"/>
              <a:t>pendiskontoan</a:t>
            </a:r>
            <a:r>
              <a:rPr lang="en-US" dirty="0" smtClean="0"/>
              <a:t> </a:t>
            </a:r>
            <a:r>
              <a:rPr lang="en-US" dirty="0" err="1" smtClean="0"/>
              <a:t>wesel</a:t>
            </a:r>
            <a:r>
              <a:rPr lang="en-US" dirty="0" smtClean="0"/>
              <a:t> </a:t>
            </a:r>
            <a:r>
              <a:rPr lang="en-US" dirty="0" err="1" smtClean="0"/>
              <a:t>adalah</a:t>
            </a:r>
            <a:r>
              <a:rPr lang="en-US" dirty="0" smtClean="0"/>
              <a:t> :</a:t>
            </a:r>
          </a:p>
          <a:p>
            <a:pPr marL="0" indent="0" eaLnBrk="1" hangingPunct="1">
              <a:buFontTx/>
              <a:buNone/>
            </a:pPr>
            <a:endParaRPr lang="en-US" dirty="0" smtClean="0"/>
          </a:p>
          <a:p>
            <a:pPr marL="0" indent="0" eaLnBrk="1" hangingPunct="1">
              <a:buFontTx/>
              <a:buNone/>
            </a:pPr>
            <a:r>
              <a:rPr lang="en-US" dirty="0" err="1" smtClean="0"/>
              <a:t>Kas</a:t>
            </a:r>
            <a:r>
              <a:rPr lang="en-US" dirty="0" smtClean="0"/>
              <a:t>			          		10.4</a:t>
            </a:r>
            <a:r>
              <a:rPr lang="id-ID" dirty="0" smtClean="0"/>
              <a:t>50</a:t>
            </a:r>
            <a:endParaRPr lang="en-US" dirty="0" smtClean="0"/>
          </a:p>
          <a:p>
            <a:pPr marL="0" indent="0" eaLnBrk="1" hangingPunct="1">
              <a:buFontTx/>
              <a:buNone/>
            </a:pPr>
            <a:r>
              <a:rPr lang="en-US" dirty="0" smtClean="0"/>
              <a:t>      Wesel </a:t>
            </a:r>
            <a:r>
              <a:rPr lang="en-US" dirty="0" err="1" smtClean="0"/>
              <a:t>Tagih</a:t>
            </a:r>
            <a:r>
              <a:rPr lang="en-US" dirty="0" smtClean="0"/>
              <a:t>				   10.000</a:t>
            </a:r>
          </a:p>
          <a:p>
            <a:pPr marL="0" indent="0" eaLnBrk="1" hangingPunct="1">
              <a:buFontTx/>
              <a:buNone/>
            </a:pPr>
            <a:r>
              <a:rPr lang="en-US" dirty="0" smtClean="0"/>
              <a:t>      </a:t>
            </a:r>
            <a:r>
              <a:rPr lang="en-US" dirty="0" err="1" smtClean="0"/>
              <a:t>Pendapatan</a:t>
            </a:r>
            <a:r>
              <a:rPr lang="en-US" dirty="0" smtClean="0"/>
              <a:t> </a:t>
            </a:r>
            <a:r>
              <a:rPr lang="en-US" dirty="0" err="1" smtClean="0"/>
              <a:t>Bunga</a:t>
            </a:r>
            <a:r>
              <a:rPr lang="en-US" dirty="0" smtClean="0"/>
              <a:t>			        4</a:t>
            </a:r>
            <a:r>
              <a:rPr lang="id-ID" dirty="0" smtClean="0"/>
              <a:t>50</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dissolve">
                                      <p:cBhvr>
                                        <p:cTn id="12" dur="500"/>
                                        <p:tgtEl>
                                          <p:spTgt spid="419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dissolve">
                                      <p:cBhvr>
                                        <p:cTn id="17" dur="500"/>
                                        <p:tgtEl>
                                          <p:spTgt spid="419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987">
                                            <p:txEl>
                                              <p:pRg st="4" end="4"/>
                                            </p:txEl>
                                          </p:spTgt>
                                        </p:tgtEl>
                                        <p:attrNameLst>
                                          <p:attrName>style.visibility</p:attrName>
                                        </p:attrNameLst>
                                      </p:cBhvr>
                                      <p:to>
                                        <p:strVal val="visible"/>
                                      </p:to>
                                    </p:set>
                                    <p:animEffect transition="in" filter="dissolve">
                                      <p:cBhvr>
                                        <p:cTn id="22" dur="5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smtClean="0"/>
              <a:t>KLASIFIKASI PIUTANG MENURUT SAK :</a:t>
            </a:r>
          </a:p>
        </p:txBody>
      </p:sp>
      <p:sp>
        <p:nvSpPr>
          <p:cNvPr id="4099" name="Rectangle 3"/>
          <p:cNvSpPr>
            <a:spLocks noGrp="1" noChangeArrowheads="1"/>
          </p:cNvSpPr>
          <p:nvPr>
            <p:ph type="body" idx="1"/>
          </p:nvPr>
        </p:nvSpPr>
        <p:spPr/>
        <p:txBody>
          <a:bodyPr/>
          <a:lstStyle/>
          <a:p>
            <a:pPr eaLnBrk="1" hangingPunct="1"/>
            <a:r>
              <a:rPr lang="en-US" smtClean="0"/>
              <a:t>Piutang Usaha : piutang yang berasal dari penjualan barang dagangan atau jasa secara kredit</a:t>
            </a:r>
          </a:p>
          <a:p>
            <a:pPr eaLnBrk="1" hangingPunct="1"/>
            <a:r>
              <a:rPr lang="en-US" smtClean="0"/>
              <a:t>Piutang Lain-lain : piutang yang timbul dari transaksi diluar kegiatan usaha normal perusahaan</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179388" y="908050"/>
            <a:ext cx="8713787" cy="5473700"/>
          </a:xfrm>
        </p:spPr>
        <p:txBody>
          <a:bodyPr/>
          <a:lstStyle/>
          <a:p>
            <a:pPr algn="just">
              <a:buFontTx/>
              <a:buNone/>
            </a:pPr>
            <a:endParaRPr lang="id-ID" sz="2400" dirty="0" smtClean="0"/>
          </a:p>
          <a:p>
            <a:pPr marL="0" indent="0" algn="just">
              <a:buFontTx/>
              <a:buNone/>
            </a:pPr>
            <a:r>
              <a:rPr lang="id-ID" sz="2400" dirty="0" smtClean="0"/>
              <a:t>Misalnya wesel diatas berbunga sebesar 12 % setahun dan didiskontokan dengan diskonto 10 % jumlah yang diterima pada tanggal 26 maret 1991</a:t>
            </a:r>
          </a:p>
          <a:p>
            <a:pPr algn="just">
              <a:buFontTx/>
              <a:buNone/>
            </a:pPr>
            <a:r>
              <a:rPr lang="id-ID" sz="2400" dirty="0" smtClean="0"/>
              <a:t>Nilai nominal wesel                                  300.000</a:t>
            </a:r>
          </a:p>
          <a:p>
            <a:pPr algn="just">
              <a:buFontTx/>
              <a:buNone/>
            </a:pPr>
            <a:r>
              <a:rPr lang="id-ID" sz="2400" dirty="0" smtClean="0"/>
              <a:t>Bunga : 12 % x 2/12 x 300.000                   6.000</a:t>
            </a:r>
          </a:p>
          <a:p>
            <a:pPr algn="just">
              <a:buFontTx/>
              <a:buNone/>
            </a:pPr>
            <a:r>
              <a:rPr lang="id-ID" sz="2400" dirty="0" smtClean="0"/>
              <a:t>                                                                -----------</a:t>
            </a:r>
          </a:p>
          <a:p>
            <a:pPr algn="just">
              <a:buFontTx/>
              <a:buNone/>
            </a:pPr>
            <a:r>
              <a:rPr lang="id-ID" sz="2400" dirty="0" smtClean="0"/>
              <a:t>Nilai jatuh tempo wesel                            306.000</a:t>
            </a:r>
          </a:p>
          <a:p>
            <a:pPr algn="just">
              <a:buFontTx/>
              <a:buNone/>
            </a:pPr>
            <a:r>
              <a:rPr lang="id-ID" sz="2400" dirty="0" smtClean="0"/>
              <a:t>Diskonto :</a:t>
            </a:r>
          </a:p>
          <a:p>
            <a:pPr algn="just">
              <a:buFontTx/>
              <a:buNone/>
            </a:pPr>
            <a:r>
              <a:rPr lang="id-ID" sz="2400" dirty="0" smtClean="0"/>
              <a:t>306.000 x 10% x 36/360                              3.060</a:t>
            </a:r>
          </a:p>
          <a:p>
            <a:pPr algn="just">
              <a:buFontTx/>
              <a:buNone/>
            </a:pPr>
            <a:r>
              <a:rPr lang="id-ID" sz="2400" dirty="0" smtClean="0"/>
              <a:t>                                                                 -----------</a:t>
            </a:r>
          </a:p>
          <a:p>
            <a:pPr algn="just">
              <a:buFontTx/>
              <a:buNone/>
            </a:pPr>
            <a:r>
              <a:rPr lang="id-ID" sz="2400" dirty="0" smtClean="0"/>
              <a:t>Uang yang diterima                                  302.940</a:t>
            </a:r>
            <a:endParaRPr lang="en-US" sz="24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179388" y="908050"/>
            <a:ext cx="8713787" cy="5473700"/>
          </a:xfrm>
        </p:spPr>
        <p:txBody>
          <a:bodyPr/>
          <a:lstStyle/>
          <a:p>
            <a:pPr algn="just">
              <a:buFontTx/>
              <a:buNone/>
            </a:pPr>
            <a:r>
              <a:rPr lang="id-ID" sz="2400" smtClean="0"/>
              <a:t>Jurnalnya :</a:t>
            </a:r>
          </a:p>
          <a:p>
            <a:pPr algn="just">
              <a:buFontTx/>
              <a:buNone/>
            </a:pPr>
            <a:r>
              <a:rPr lang="id-ID" sz="2400" smtClean="0"/>
              <a:t>Kas                                          302.940</a:t>
            </a:r>
          </a:p>
          <a:p>
            <a:pPr algn="just">
              <a:buFontTx/>
              <a:buNone/>
            </a:pPr>
            <a:r>
              <a:rPr lang="id-ID" sz="2400" smtClean="0"/>
              <a:t>    piutang wesel                                       300.000</a:t>
            </a:r>
          </a:p>
          <a:p>
            <a:pPr algn="just">
              <a:buFontTx/>
              <a:buNone/>
            </a:pPr>
            <a:r>
              <a:rPr lang="id-ID" sz="2400" smtClean="0"/>
              <a:t>    pendapatan bunga                                   2.940</a:t>
            </a:r>
            <a:endParaRPr lang="en-US" sz="240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79388" y="908050"/>
            <a:ext cx="8713787" cy="5473700"/>
          </a:xfrm>
        </p:spPr>
        <p:txBody>
          <a:bodyPr/>
          <a:lstStyle/>
          <a:p>
            <a:pPr marL="609600" indent="-609600" algn="ctr">
              <a:buFontTx/>
              <a:buNone/>
            </a:pPr>
            <a:r>
              <a:rPr lang="id-ID" sz="2400" dirty="0" smtClean="0"/>
              <a:t>Hubungan dalam pendiskontoan wesel</a:t>
            </a:r>
          </a:p>
          <a:p>
            <a:pPr marL="609600" indent="-609600" algn="ctr">
              <a:buFontTx/>
              <a:buNone/>
            </a:pPr>
            <a:endParaRPr lang="id-ID" sz="2400" dirty="0" smtClean="0"/>
          </a:p>
          <a:p>
            <a:pPr marL="609600" indent="-609600">
              <a:buFontTx/>
              <a:buNone/>
            </a:pPr>
            <a:r>
              <a:rPr lang="id-ID" sz="2400" dirty="0" smtClean="0"/>
              <a:t>A                                                B                                C</a:t>
            </a:r>
          </a:p>
          <a:p>
            <a:pPr marL="609600" indent="-609600">
              <a:buFontTx/>
              <a:buNone/>
            </a:pPr>
            <a:r>
              <a:rPr lang="id-ID" sz="2400" dirty="0" smtClean="0"/>
              <a:t>Pembeli                                  penjual                        bank</a:t>
            </a:r>
          </a:p>
          <a:p>
            <a:pPr marL="609600" indent="-609600">
              <a:buFontTx/>
              <a:buNone/>
            </a:pPr>
            <a:r>
              <a:rPr lang="id-ID" sz="2400" dirty="0" smtClean="0"/>
              <a:t>        1                                        2                                     3</a:t>
            </a:r>
          </a:p>
          <a:p>
            <a:pPr marL="609600" indent="-609600">
              <a:buFontTx/>
              <a:buNone/>
            </a:pPr>
            <a:endParaRPr lang="id-ID" sz="2400" dirty="0" smtClean="0"/>
          </a:p>
          <a:p>
            <a:pPr marL="609600" indent="-609600">
              <a:buFontTx/>
              <a:buNone/>
            </a:pPr>
            <a:r>
              <a:rPr lang="id-ID" sz="2400" dirty="0" smtClean="0"/>
              <a:t>Keterangan :</a:t>
            </a:r>
          </a:p>
          <a:p>
            <a:pPr marL="609600" indent="-609600">
              <a:buFontTx/>
              <a:buAutoNum type="arabicPeriod"/>
            </a:pPr>
            <a:r>
              <a:rPr lang="id-ID" sz="2400" dirty="0" smtClean="0"/>
              <a:t>Pembeli menyerahkan wesel pada penjual</a:t>
            </a:r>
          </a:p>
          <a:p>
            <a:pPr marL="609600" indent="-609600">
              <a:buFontTx/>
              <a:buAutoNum type="arabicPeriod"/>
            </a:pPr>
            <a:r>
              <a:rPr lang="id-ID" sz="2400" dirty="0" smtClean="0"/>
              <a:t>Penjual mendiskontokan wesel ke bank dan menerima uang</a:t>
            </a:r>
          </a:p>
          <a:p>
            <a:pPr marL="609600" indent="-609600">
              <a:buFontTx/>
              <a:buAutoNum type="arabicPeriod"/>
            </a:pPr>
            <a:r>
              <a:rPr lang="id-ID" sz="2400" dirty="0" smtClean="0"/>
              <a:t>Bank menagih pada pembuat wesel pada tanggal jatuh tempo</a:t>
            </a:r>
            <a:endParaRPr lang="en-US" sz="2400" dirty="0" smtClean="0"/>
          </a:p>
        </p:txBody>
      </p:sp>
      <p:sp>
        <p:nvSpPr>
          <p:cNvPr id="38915" name="Line 3"/>
          <p:cNvSpPr>
            <a:spLocks noChangeShapeType="1"/>
          </p:cNvSpPr>
          <p:nvPr/>
        </p:nvSpPr>
        <p:spPr bwMode="auto">
          <a:xfrm>
            <a:off x="1214414" y="2500306"/>
            <a:ext cx="2447925" cy="0"/>
          </a:xfrm>
          <a:prstGeom prst="line">
            <a:avLst/>
          </a:prstGeom>
          <a:noFill/>
          <a:ln w="9525">
            <a:solidFill>
              <a:schemeClr val="tx1"/>
            </a:solidFill>
            <a:round/>
            <a:headEnd/>
            <a:tailEnd type="triangle" w="med" len="med"/>
          </a:ln>
        </p:spPr>
        <p:txBody>
          <a:bodyPr/>
          <a:lstStyle/>
          <a:p>
            <a:endParaRPr lang="id-ID"/>
          </a:p>
        </p:txBody>
      </p:sp>
      <p:sp>
        <p:nvSpPr>
          <p:cNvPr id="38916" name="Line 6"/>
          <p:cNvSpPr>
            <a:spLocks noChangeShapeType="1"/>
          </p:cNvSpPr>
          <p:nvPr/>
        </p:nvSpPr>
        <p:spPr bwMode="auto">
          <a:xfrm>
            <a:off x="4357686" y="2428868"/>
            <a:ext cx="1655762" cy="0"/>
          </a:xfrm>
          <a:prstGeom prst="line">
            <a:avLst/>
          </a:prstGeom>
          <a:noFill/>
          <a:ln w="9525">
            <a:solidFill>
              <a:schemeClr val="tx1"/>
            </a:solidFill>
            <a:round/>
            <a:headEnd/>
            <a:tailEnd type="triangle" w="med" len="med"/>
          </a:ln>
        </p:spPr>
        <p:txBody>
          <a:bodyPr/>
          <a:lstStyle/>
          <a:p>
            <a:endParaRPr lang="id-ID"/>
          </a:p>
        </p:txBody>
      </p:sp>
      <p:sp>
        <p:nvSpPr>
          <p:cNvPr id="38917" name="Line 7"/>
          <p:cNvSpPr>
            <a:spLocks noChangeShapeType="1"/>
          </p:cNvSpPr>
          <p:nvPr/>
        </p:nvSpPr>
        <p:spPr bwMode="auto">
          <a:xfrm flipH="1">
            <a:off x="4429124" y="2500306"/>
            <a:ext cx="1512888" cy="0"/>
          </a:xfrm>
          <a:prstGeom prst="line">
            <a:avLst/>
          </a:prstGeom>
          <a:noFill/>
          <a:ln w="9525">
            <a:solidFill>
              <a:schemeClr val="tx1"/>
            </a:solidFill>
            <a:round/>
            <a:headEnd/>
            <a:tailEnd type="triangle" w="med" len="med"/>
          </a:ln>
        </p:spPr>
        <p:txBody>
          <a:bodyPr/>
          <a:lstStyle/>
          <a:p>
            <a:endParaRPr lang="id-ID"/>
          </a:p>
        </p:txBody>
      </p:sp>
      <p:sp>
        <p:nvSpPr>
          <p:cNvPr id="38918" name="Line 9"/>
          <p:cNvSpPr>
            <a:spLocks noChangeShapeType="1"/>
          </p:cNvSpPr>
          <p:nvPr/>
        </p:nvSpPr>
        <p:spPr bwMode="auto">
          <a:xfrm flipH="1">
            <a:off x="971550" y="3357563"/>
            <a:ext cx="6553200" cy="0"/>
          </a:xfrm>
          <a:prstGeom prst="line">
            <a:avLst/>
          </a:prstGeom>
          <a:noFill/>
          <a:ln w="9525">
            <a:solidFill>
              <a:schemeClr val="tx1"/>
            </a:solidFill>
            <a:round/>
            <a:headEnd/>
            <a:tailEnd/>
          </a:ln>
        </p:spPr>
        <p:txBody>
          <a:bodyPr/>
          <a:lstStyle/>
          <a:p>
            <a:endParaRPr lang="id-ID"/>
          </a:p>
        </p:txBody>
      </p:sp>
      <p:sp>
        <p:nvSpPr>
          <p:cNvPr id="38919" name="Line 10"/>
          <p:cNvSpPr>
            <a:spLocks noChangeShapeType="1"/>
          </p:cNvSpPr>
          <p:nvPr/>
        </p:nvSpPr>
        <p:spPr bwMode="auto">
          <a:xfrm>
            <a:off x="7524750" y="2708275"/>
            <a:ext cx="0" cy="649288"/>
          </a:xfrm>
          <a:prstGeom prst="line">
            <a:avLst/>
          </a:prstGeom>
          <a:noFill/>
          <a:ln w="9525">
            <a:solidFill>
              <a:schemeClr val="tx1"/>
            </a:solidFill>
            <a:round/>
            <a:headEnd/>
            <a:tailEnd/>
          </a:ln>
        </p:spPr>
        <p:txBody>
          <a:bodyPr/>
          <a:lstStyle/>
          <a:p>
            <a:endParaRPr lang="id-ID"/>
          </a:p>
        </p:txBody>
      </p:sp>
      <p:sp>
        <p:nvSpPr>
          <p:cNvPr id="38920" name="Line 11"/>
          <p:cNvSpPr>
            <a:spLocks noChangeShapeType="1"/>
          </p:cNvSpPr>
          <p:nvPr/>
        </p:nvSpPr>
        <p:spPr bwMode="auto">
          <a:xfrm flipV="1">
            <a:off x="971550" y="2708275"/>
            <a:ext cx="0" cy="649288"/>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179388" y="908050"/>
            <a:ext cx="8713787" cy="5473700"/>
          </a:xfrm>
        </p:spPr>
        <p:txBody>
          <a:bodyPr/>
          <a:lstStyle/>
          <a:p>
            <a:pPr marL="457200" indent="-457200" algn="ctr">
              <a:lnSpc>
                <a:spcPct val="80000"/>
              </a:lnSpc>
              <a:buFontTx/>
              <a:buNone/>
            </a:pPr>
            <a:r>
              <a:rPr lang="id-ID" sz="2400" dirty="0" smtClean="0"/>
              <a:t>Hubungan dalam pendiskontoan wesel</a:t>
            </a:r>
          </a:p>
          <a:p>
            <a:pPr marL="457200" indent="-457200" algn="ctr">
              <a:lnSpc>
                <a:spcPct val="80000"/>
              </a:lnSpc>
              <a:buFontTx/>
              <a:buNone/>
            </a:pPr>
            <a:endParaRPr lang="id-ID" sz="2400" dirty="0" smtClean="0"/>
          </a:p>
          <a:p>
            <a:pPr marL="457200" indent="-457200">
              <a:lnSpc>
                <a:spcPct val="80000"/>
              </a:lnSpc>
              <a:buFontTx/>
              <a:buNone/>
            </a:pPr>
            <a:r>
              <a:rPr lang="id-ID" sz="2400" dirty="0" smtClean="0"/>
              <a:t>A                                                B                                C</a:t>
            </a:r>
          </a:p>
          <a:p>
            <a:pPr marL="457200" indent="-457200">
              <a:lnSpc>
                <a:spcPct val="80000"/>
              </a:lnSpc>
              <a:buFontTx/>
              <a:buNone/>
            </a:pPr>
            <a:r>
              <a:rPr lang="id-ID" sz="2400" dirty="0" smtClean="0"/>
              <a:t>Pembeli                                  penjual                        bank</a:t>
            </a:r>
          </a:p>
          <a:p>
            <a:pPr marL="457200" indent="-457200">
              <a:lnSpc>
                <a:spcPct val="80000"/>
              </a:lnSpc>
              <a:buFontTx/>
              <a:buNone/>
            </a:pPr>
            <a:r>
              <a:rPr lang="id-ID" sz="2400" dirty="0" smtClean="0"/>
              <a:t>      1                                        2                                     3</a:t>
            </a:r>
          </a:p>
          <a:p>
            <a:pPr marL="457200" indent="-457200">
              <a:lnSpc>
                <a:spcPct val="80000"/>
              </a:lnSpc>
              <a:buFontTx/>
              <a:buNone/>
            </a:pPr>
            <a:endParaRPr lang="id-ID" sz="2400" dirty="0" smtClean="0"/>
          </a:p>
          <a:p>
            <a:pPr marL="457200" indent="-457200">
              <a:lnSpc>
                <a:spcPct val="80000"/>
              </a:lnSpc>
              <a:buFontTx/>
              <a:buNone/>
            </a:pPr>
            <a:r>
              <a:rPr lang="id-ID" sz="2400" dirty="0" smtClean="0"/>
              <a:t>                              4</a:t>
            </a:r>
          </a:p>
          <a:p>
            <a:pPr marL="457200" indent="-457200">
              <a:lnSpc>
                <a:spcPct val="80000"/>
              </a:lnSpc>
              <a:buFontTx/>
              <a:buNone/>
            </a:pPr>
            <a:endParaRPr lang="id-ID" sz="2400" dirty="0" smtClean="0"/>
          </a:p>
          <a:p>
            <a:pPr marL="457200" indent="-457200">
              <a:lnSpc>
                <a:spcPct val="80000"/>
              </a:lnSpc>
              <a:buFontTx/>
              <a:buNone/>
            </a:pPr>
            <a:r>
              <a:rPr lang="id-ID" sz="2400" dirty="0" smtClean="0"/>
              <a:t>Keterangan :</a:t>
            </a:r>
          </a:p>
          <a:p>
            <a:pPr marL="457200" indent="-457200">
              <a:lnSpc>
                <a:spcPct val="80000"/>
              </a:lnSpc>
              <a:buFontTx/>
              <a:buAutoNum type="arabicPeriod"/>
            </a:pPr>
            <a:r>
              <a:rPr lang="id-ID" sz="2400" dirty="0" smtClean="0"/>
              <a:t>Pembeli (A) menyerahkan wesel pada penjual (B)</a:t>
            </a:r>
          </a:p>
          <a:p>
            <a:pPr marL="457200" indent="-457200">
              <a:lnSpc>
                <a:spcPct val="80000"/>
              </a:lnSpc>
              <a:buFontTx/>
              <a:buAutoNum type="arabicPeriod"/>
            </a:pPr>
            <a:r>
              <a:rPr lang="id-ID" sz="2400" dirty="0" smtClean="0"/>
              <a:t>Penjual (B) mendiskontokan wesel ke bank (C) dan menerima uang</a:t>
            </a:r>
          </a:p>
          <a:p>
            <a:pPr marL="457200" indent="-457200">
              <a:lnSpc>
                <a:spcPct val="80000"/>
              </a:lnSpc>
              <a:buFontTx/>
              <a:buAutoNum type="arabicPeriod"/>
            </a:pPr>
            <a:r>
              <a:rPr lang="id-ID" sz="2400" dirty="0" smtClean="0"/>
              <a:t>Karena A tidak membayar, maka bank (C) menagih pada B</a:t>
            </a:r>
          </a:p>
          <a:p>
            <a:pPr marL="457200" indent="-457200">
              <a:lnSpc>
                <a:spcPct val="80000"/>
              </a:lnSpc>
              <a:buFontTx/>
              <a:buAutoNum type="arabicPeriod"/>
            </a:pPr>
            <a:r>
              <a:rPr lang="id-ID" sz="2400" dirty="0" smtClean="0"/>
              <a:t>B menagih A sebesar uang yang dibayar ke bank (mungkin ditambah bunga)</a:t>
            </a:r>
          </a:p>
          <a:p>
            <a:pPr marL="457200" indent="-457200" algn="just">
              <a:lnSpc>
                <a:spcPct val="80000"/>
              </a:lnSpc>
              <a:buFontTx/>
              <a:buNone/>
            </a:pPr>
            <a:endParaRPr lang="en-US" sz="2400" dirty="0" smtClean="0"/>
          </a:p>
        </p:txBody>
      </p:sp>
      <p:sp>
        <p:nvSpPr>
          <p:cNvPr id="39939" name="Line 3"/>
          <p:cNvSpPr>
            <a:spLocks noChangeShapeType="1"/>
          </p:cNvSpPr>
          <p:nvPr/>
        </p:nvSpPr>
        <p:spPr bwMode="auto">
          <a:xfrm>
            <a:off x="1357291" y="2143116"/>
            <a:ext cx="2143139" cy="45719"/>
          </a:xfrm>
          <a:prstGeom prst="line">
            <a:avLst/>
          </a:prstGeom>
          <a:noFill/>
          <a:ln w="9525">
            <a:solidFill>
              <a:schemeClr val="tx1"/>
            </a:solidFill>
            <a:round/>
            <a:headEnd/>
            <a:tailEnd type="triangle" w="med" len="med"/>
          </a:ln>
        </p:spPr>
        <p:txBody>
          <a:bodyPr/>
          <a:lstStyle/>
          <a:p>
            <a:endParaRPr lang="id-ID"/>
          </a:p>
        </p:txBody>
      </p:sp>
      <p:sp>
        <p:nvSpPr>
          <p:cNvPr id="39940" name="Line 4"/>
          <p:cNvSpPr>
            <a:spLocks noChangeShapeType="1"/>
          </p:cNvSpPr>
          <p:nvPr/>
        </p:nvSpPr>
        <p:spPr bwMode="auto">
          <a:xfrm>
            <a:off x="4500563" y="2214553"/>
            <a:ext cx="1571636" cy="45719"/>
          </a:xfrm>
          <a:prstGeom prst="line">
            <a:avLst/>
          </a:prstGeom>
          <a:noFill/>
          <a:ln w="9525">
            <a:solidFill>
              <a:schemeClr val="tx1"/>
            </a:solidFill>
            <a:round/>
            <a:headEnd/>
            <a:tailEnd type="triangle" w="med" len="med"/>
          </a:ln>
        </p:spPr>
        <p:txBody>
          <a:bodyPr/>
          <a:lstStyle/>
          <a:p>
            <a:endParaRPr lang="id-ID"/>
          </a:p>
        </p:txBody>
      </p:sp>
      <p:sp>
        <p:nvSpPr>
          <p:cNvPr id="39941" name="Line 5"/>
          <p:cNvSpPr>
            <a:spLocks noChangeShapeType="1"/>
          </p:cNvSpPr>
          <p:nvPr/>
        </p:nvSpPr>
        <p:spPr bwMode="auto">
          <a:xfrm>
            <a:off x="4071934" y="2786058"/>
            <a:ext cx="0" cy="649288"/>
          </a:xfrm>
          <a:prstGeom prst="line">
            <a:avLst/>
          </a:prstGeom>
          <a:noFill/>
          <a:ln w="9525">
            <a:solidFill>
              <a:schemeClr val="tx1"/>
            </a:solidFill>
            <a:round/>
            <a:headEnd/>
            <a:tailEnd/>
          </a:ln>
        </p:spPr>
        <p:txBody>
          <a:bodyPr/>
          <a:lstStyle/>
          <a:p>
            <a:endParaRPr lang="id-ID"/>
          </a:p>
        </p:txBody>
      </p:sp>
      <p:sp>
        <p:nvSpPr>
          <p:cNvPr id="39942" name="Line 6"/>
          <p:cNvSpPr>
            <a:spLocks noChangeShapeType="1"/>
          </p:cNvSpPr>
          <p:nvPr/>
        </p:nvSpPr>
        <p:spPr bwMode="auto">
          <a:xfrm>
            <a:off x="7000892" y="2786058"/>
            <a:ext cx="0" cy="647700"/>
          </a:xfrm>
          <a:prstGeom prst="line">
            <a:avLst/>
          </a:prstGeom>
          <a:noFill/>
          <a:ln w="9525">
            <a:solidFill>
              <a:schemeClr val="tx1"/>
            </a:solidFill>
            <a:round/>
            <a:headEnd/>
            <a:tailEnd/>
          </a:ln>
        </p:spPr>
        <p:txBody>
          <a:bodyPr/>
          <a:lstStyle/>
          <a:p>
            <a:endParaRPr lang="id-ID"/>
          </a:p>
        </p:txBody>
      </p:sp>
      <p:sp>
        <p:nvSpPr>
          <p:cNvPr id="39943" name="Line 7"/>
          <p:cNvSpPr>
            <a:spLocks noChangeShapeType="1"/>
          </p:cNvSpPr>
          <p:nvPr/>
        </p:nvSpPr>
        <p:spPr bwMode="auto">
          <a:xfrm flipH="1">
            <a:off x="4357686" y="3357562"/>
            <a:ext cx="2592388" cy="0"/>
          </a:xfrm>
          <a:prstGeom prst="line">
            <a:avLst/>
          </a:prstGeom>
          <a:noFill/>
          <a:ln w="9525">
            <a:solidFill>
              <a:schemeClr val="tx1"/>
            </a:solidFill>
            <a:round/>
            <a:headEnd/>
            <a:tailEnd/>
          </a:ln>
        </p:spPr>
        <p:txBody>
          <a:bodyPr/>
          <a:lstStyle/>
          <a:p>
            <a:endParaRPr lang="id-ID"/>
          </a:p>
        </p:txBody>
      </p:sp>
      <p:sp>
        <p:nvSpPr>
          <p:cNvPr id="39944" name="Line 8"/>
          <p:cNvSpPr>
            <a:spLocks noChangeShapeType="1"/>
          </p:cNvSpPr>
          <p:nvPr/>
        </p:nvSpPr>
        <p:spPr bwMode="auto">
          <a:xfrm flipV="1">
            <a:off x="4357686" y="2786058"/>
            <a:ext cx="0" cy="647700"/>
          </a:xfrm>
          <a:prstGeom prst="line">
            <a:avLst/>
          </a:prstGeom>
          <a:noFill/>
          <a:ln w="9525">
            <a:solidFill>
              <a:schemeClr val="tx1"/>
            </a:solidFill>
            <a:round/>
            <a:headEnd/>
            <a:tailEnd type="triangle" w="med" len="med"/>
          </a:ln>
        </p:spPr>
        <p:txBody>
          <a:bodyPr/>
          <a:lstStyle/>
          <a:p>
            <a:endParaRPr lang="id-ID"/>
          </a:p>
        </p:txBody>
      </p:sp>
      <p:sp>
        <p:nvSpPr>
          <p:cNvPr id="39945" name="Line 9"/>
          <p:cNvSpPr>
            <a:spLocks noChangeShapeType="1"/>
          </p:cNvSpPr>
          <p:nvPr/>
        </p:nvSpPr>
        <p:spPr bwMode="auto">
          <a:xfrm flipH="1">
            <a:off x="357158" y="3429000"/>
            <a:ext cx="3671888" cy="0"/>
          </a:xfrm>
          <a:prstGeom prst="line">
            <a:avLst/>
          </a:prstGeom>
          <a:noFill/>
          <a:ln w="9525">
            <a:solidFill>
              <a:schemeClr val="tx1"/>
            </a:solidFill>
            <a:round/>
            <a:headEnd/>
            <a:tailEnd/>
          </a:ln>
        </p:spPr>
        <p:txBody>
          <a:bodyPr/>
          <a:lstStyle/>
          <a:p>
            <a:endParaRPr lang="id-ID"/>
          </a:p>
        </p:txBody>
      </p:sp>
      <p:sp>
        <p:nvSpPr>
          <p:cNvPr id="39946" name="Line 10"/>
          <p:cNvSpPr>
            <a:spLocks noChangeShapeType="1"/>
          </p:cNvSpPr>
          <p:nvPr/>
        </p:nvSpPr>
        <p:spPr bwMode="auto">
          <a:xfrm flipV="1">
            <a:off x="428596" y="2786058"/>
            <a:ext cx="0" cy="649288"/>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0" y="0"/>
            <a:ext cx="8460241" cy="990865"/>
          </a:xfrm>
        </p:spPr>
        <p:txBody>
          <a:bodyPr>
            <a:normAutofit fontScale="90000"/>
          </a:bodyPr>
          <a:lstStyle/>
          <a:p>
            <a:pPr eaLnBrk="1" hangingPunct="1">
              <a:defRPr/>
            </a:pPr>
            <a:r>
              <a:rPr lang="en-US" sz="3100" dirty="0">
                <a:cs typeface="Times New Roman" pitchFamily="18" charset="0"/>
              </a:rPr>
              <a:t>Perusahaan </a:t>
            </a:r>
            <a:r>
              <a:rPr lang="en-US" sz="3100" dirty="0" err="1">
                <a:cs typeface="Times New Roman" pitchFamily="18" charset="0"/>
              </a:rPr>
              <a:t>menjual</a:t>
            </a:r>
            <a:r>
              <a:rPr lang="en-US" sz="3100" dirty="0">
                <a:cs typeface="Times New Roman" pitchFamily="18" charset="0"/>
              </a:rPr>
              <a:t> </a:t>
            </a:r>
            <a:r>
              <a:rPr lang="en-US" sz="3100" dirty="0" err="1">
                <a:cs typeface="Times New Roman" pitchFamily="18" charset="0"/>
              </a:rPr>
              <a:t>wesel</a:t>
            </a:r>
            <a:r>
              <a:rPr lang="en-US" sz="3100" dirty="0">
                <a:cs typeface="Times New Roman" pitchFamily="18" charset="0"/>
              </a:rPr>
              <a:t> </a:t>
            </a:r>
            <a:r>
              <a:rPr lang="en-US" sz="3100" dirty="0" err="1">
                <a:cs typeface="Times New Roman" pitchFamily="18" charset="0"/>
              </a:rPr>
              <a:t>berikut</a:t>
            </a:r>
            <a:r>
              <a:rPr lang="en-US" sz="3100" dirty="0">
                <a:cs typeface="Times New Roman" pitchFamily="18" charset="0"/>
              </a:rPr>
              <a:t> </a:t>
            </a:r>
            <a:r>
              <a:rPr lang="en-US" sz="3100" dirty="0" err="1">
                <a:cs typeface="Times New Roman" pitchFamily="18" charset="0"/>
              </a:rPr>
              <a:t>ini</a:t>
            </a:r>
            <a:r>
              <a:rPr lang="en-US" sz="3100" dirty="0">
                <a:cs typeface="Times New Roman" pitchFamily="18" charset="0"/>
              </a:rPr>
              <a:t> </a:t>
            </a:r>
            <a:r>
              <a:rPr lang="en-US" sz="3100" dirty="0" err="1">
                <a:cs typeface="Times New Roman" pitchFamily="18" charset="0"/>
              </a:rPr>
              <a:t>pada</a:t>
            </a:r>
            <a:r>
              <a:rPr lang="en-US" sz="3100" dirty="0">
                <a:cs typeface="Times New Roman" pitchFamily="18" charset="0"/>
              </a:rPr>
              <a:t> </a:t>
            </a:r>
            <a:r>
              <a:rPr lang="en-US" sz="3100" dirty="0" err="1">
                <a:cs typeface="Times New Roman" pitchFamily="18" charset="0"/>
              </a:rPr>
              <a:t>tanggal</a:t>
            </a:r>
            <a:r>
              <a:rPr lang="en-US" sz="3100" dirty="0">
                <a:cs typeface="Times New Roman" pitchFamily="18" charset="0"/>
              </a:rPr>
              <a:t> </a:t>
            </a:r>
            <a:r>
              <a:rPr lang="en-US" sz="3100" dirty="0"/>
              <a:t> 15 Mei 2001 </a:t>
            </a:r>
            <a:r>
              <a:rPr lang="en-US" sz="3100" dirty="0" err="1"/>
              <a:t>dengan</a:t>
            </a:r>
            <a:r>
              <a:rPr lang="en-US" sz="3100" dirty="0"/>
              <a:t> discount  10 % </a:t>
            </a:r>
            <a:r>
              <a:rPr lang="en-US" sz="3100" dirty="0" err="1"/>
              <a:t>setahun</a:t>
            </a:r>
            <a:endParaRPr lang="id-ID" sz="3100" dirty="0"/>
          </a:p>
        </p:txBody>
      </p:sp>
      <p:sp>
        <p:nvSpPr>
          <p:cNvPr id="88102" name="Rectangle 38"/>
          <p:cNvSpPr>
            <a:spLocks noChangeArrowheads="1"/>
          </p:cNvSpPr>
          <p:nvPr/>
        </p:nvSpPr>
        <p:spPr bwMode="auto">
          <a:xfrm>
            <a:off x="151947" y="1295136"/>
            <a:ext cx="8459107" cy="5562864"/>
          </a:xfrm>
          <a:prstGeom prst="rect">
            <a:avLst/>
          </a:prstGeom>
          <a:solidFill>
            <a:srgbClr val="FFFFCC">
              <a:alpha val="50195"/>
            </a:srgbClr>
          </a:solidFill>
          <a:ln w="9525">
            <a:solidFill>
              <a:srgbClr val="FF0000"/>
            </a:solidFill>
            <a:miter lim="800000"/>
            <a:headEnd/>
            <a:tailEnd/>
          </a:ln>
        </p:spPr>
        <p:txBody>
          <a:bodyPr lIns="77808" tIns="38904" rIns="77808" bIns="38904" anchor="ctr"/>
          <a:lstStyle/>
          <a:p>
            <a:pPr algn="just" defTabSz="777804"/>
            <a:r>
              <a:rPr lang="en-US" sz="2100" dirty="0">
                <a:cs typeface="Times New Roman" pitchFamily="18" charset="0"/>
              </a:rPr>
              <a:t> $2,500.00                                                  Jakarta, 16 </a:t>
            </a:r>
            <a:r>
              <a:rPr lang="en-US" sz="2100" dirty="0" err="1">
                <a:cs typeface="Times New Roman" pitchFamily="18" charset="0"/>
              </a:rPr>
              <a:t>Maret</a:t>
            </a:r>
            <a:r>
              <a:rPr lang="en-US" sz="2100" dirty="0">
                <a:cs typeface="Times New Roman" pitchFamily="18" charset="0"/>
              </a:rPr>
              <a:t> 2001</a:t>
            </a:r>
          </a:p>
          <a:p>
            <a:pPr algn="just" defTabSz="777804"/>
            <a:r>
              <a:rPr lang="en-US" sz="2100" dirty="0">
                <a:cs typeface="Times New Roman" pitchFamily="18" charset="0"/>
              </a:rPr>
              <a:t> </a:t>
            </a:r>
          </a:p>
          <a:p>
            <a:pPr algn="just" defTabSz="777804"/>
            <a:r>
              <a:rPr lang="en-US" sz="2100" dirty="0">
                <a:cs typeface="Times New Roman" pitchFamily="18" charset="0"/>
              </a:rPr>
              <a:t>      Sembilan </a:t>
            </a:r>
            <a:r>
              <a:rPr lang="en-US" sz="2100" dirty="0" err="1">
                <a:cs typeface="Times New Roman" pitchFamily="18" charset="0"/>
              </a:rPr>
              <a:t>puluh</a:t>
            </a:r>
            <a:r>
              <a:rPr lang="en-US" sz="2100" dirty="0">
                <a:cs typeface="Times New Roman" pitchFamily="18" charset="0"/>
              </a:rPr>
              <a:t> </a:t>
            </a:r>
            <a:r>
              <a:rPr lang="en-US" sz="2100" dirty="0" err="1">
                <a:cs typeface="Times New Roman" pitchFamily="18" charset="0"/>
              </a:rPr>
              <a:t>hari</a:t>
            </a:r>
            <a:r>
              <a:rPr lang="en-US" sz="2100" dirty="0">
                <a:cs typeface="Times New Roman" pitchFamily="18" charset="0"/>
              </a:rPr>
              <a:t> </a:t>
            </a:r>
            <a:r>
              <a:rPr lang="en-US" sz="2100" dirty="0" err="1">
                <a:cs typeface="Times New Roman" pitchFamily="18" charset="0"/>
              </a:rPr>
              <a:t>setelah</a:t>
            </a:r>
            <a:r>
              <a:rPr lang="en-US" sz="2100" dirty="0">
                <a:cs typeface="Times New Roman" pitchFamily="18" charset="0"/>
              </a:rPr>
              <a:t> </a:t>
            </a:r>
            <a:r>
              <a:rPr lang="en-US" sz="2100" dirty="0" err="1">
                <a:cs typeface="Times New Roman" pitchFamily="18" charset="0"/>
              </a:rPr>
              <a:t>hari</a:t>
            </a:r>
            <a:r>
              <a:rPr lang="en-US" sz="2100" dirty="0">
                <a:cs typeface="Times New Roman" pitchFamily="18" charset="0"/>
              </a:rPr>
              <a:t> </a:t>
            </a:r>
            <a:r>
              <a:rPr lang="en-US" sz="2100" dirty="0" err="1">
                <a:cs typeface="Times New Roman" pitchFamily="18" charset="0"/>
              </a:rPr>
              <a:t>ini</a:t>
            </a:r>
            <a:r>
              <a:rPr lang="en-US" sz="2100" dirty="0">
                <a:cs typeface="Times New Roman" pitchFamily="18" charset="0"/>
              </a:rPr>
              <a:t> </a:t>
            </a:r>
            <a:r>
              <a:rPr lang="en-US" sz="2100" dirty="0" err="1">
                <a:cs typeface="Times New Roman" pitchFamily="18" charset="0"/>
              </a:rPr>
              <a:t>kami</a:t>
            </a:r>
            <a:r>
              <a:rPr lang="en-US" sz="2100" dirty="0">
                <a:cs typeface="Times New Roman" pitchFamily="18" charset="0"/>
              </a:rPr>
              <a:t> </a:t>
            </a:r>
            <a:r>
              <a:rPr lang="en-US" sz="2100" dirty="0" err="1">
                <a:cs typeface="Times New Roman" pitchFamily="18" charset="0"/>
              </a:rPr>
              <a:t>berjanji</a:t>
            </a:r>
            <a:r>
              <a:rPr lang="en-US" sz="2100" dirty="0">
                <a:cs typeface="Times New Roman" pitchFamily="18" charset="0"/>
              </a:rPr>
              <a:t> </a:t>
            </a:r>
            <a:r>
              <a:rPr lang="en-US" sz="2100" dirty="0" err="1">
                <a:cs typeface="Times New Roman" pitchFamily="18" charset="0"/>
              </a:rPr>
              <a:t>tanpa</a:t>
            </a:r>
            <a:r>
              <a:rPr lang="en-US" sz="2100" dirty="0">
                <a:cs typeface="Times New Roman" pitchFamily="18" charset="0"/>
              </a:rPr>
              <a:t> </a:t>
            </a:r>
            <a:r>
              <a:rPr lang="en-US" sz="2100" dirty="0" err="1">
                <a:cs typeface="Times New Roman" pitchFamily="18" charset="0"/>
              </a:rPr>
              <a:t>syarat</a:t>
            </a:r>
            <a:r>
              <a:rPr lang="en-US" sz="2100" dirty="0">
                <a:cs typeface="Times New Roman" pitchFamily="18" charset="0"/>
              </a:rPr>
              <a:t> </a:t>
            </a:r>
            <a:r>
              <a:rPr lang="en-US" sz="2100" dirty="0" err="1">
                <a:cs typeface="Times New Roman" pitchFamily="18" charset="0"/>
              </a:rPr>
              <a:t>untuk</a:t>
            </a:r>
            <a:r>
              <a:rPr lang="en-US" sz="2100" dirty="0">
                <a:cs typeface="Times New Roman" pitchFamily="18" charset="0"/>
              </a:rPr>
              <a:t> </a:t>
            </a:r>
            <a:r>
              <a:rPr lang="en-US" sz="2100" dirty="0" err="1">
                <a:cs typeface="Times New Roman" pitchFamily="18" charset="0"/>
              </a:rPr>
              <a:t>membayar</a:t>
            </a:r>
            <a:r>
              <a:rPr lang="en-US" sz="2100" dirty="0">
                <a:cs typeface="Times New Roman" pitchFamily="18" charset="0"/>
              </a:rPr>
              <a:t>  </a:t>
            </a:r>
            <a:r>
              <a:rPr lang="en-US" sz="2100" dirty="0" err="1">
                <a:cs typeface="Times New Roman" pitchFamily="18" charset="0"/>
              </a:rPr>
              <a:t>ke</a:t>
            </a:r>
            <a:r>
              <a:rPr lang="en-US" sz="2100" dirty="0">
                <a:cs typeface="Times New Roman" pitchFamily="18" charset="0"/>
              </a:rPr>
              <a:t> PT ABC  </a:t>
            </a:r>
            <a:r>
              <a:rPr lang="en-US" sz="2100" dirty="0" err="1">
                <a:cs typeface="Times New Roman" pitchFamily="18" charset="0"/>
              </a:rPr>
              <a:t>dua</a:t>
            </a:r>
            <a:r>
              <a:rPr lang="en-US" sz="2100" dirty="0">
                <a:cs typeface="Times New Roman" pitchFamily="18" charset="0"/>
              </a:rPr>
              <a:t> </a:t>
            </a:r>
            <a:r>
              <a:rPr lang="en-US" sz="2100" dirty="0" err="1">
                <a:cs typeface="Times New Roman" pitchFamily="18" charset="0"/>
              </a:rPr>
              <a:t>ribu</a:t>
            </a:r>
            <a:r>
              <a:rPr lang="en-US" sz="2100" dirty="0">
                <a:cs typeface="Times New Roman" pitchFamily="18" charset="0"/>
              </a:rPr>
              <a:t> lima </a:t>
            </a:r>
            <a:r>
              <a:rPr lang="en-US" sz="2100" dirty="0" err="1">
                <a:cs typeface="Times New Roman" pitchFamily="18" charset="0"/>
              </a:rPr>
              <a:t>ratus</a:t>
            </a:r>
            <a:r>
              <a:rPr lang="en-US" sz="2100" dirty="0">
                <a:cs typeface="Times New Roman" pitchFamily="18" charset="0"/>
              </a:rPr>
              <a:t> </a:t>
            </a:r>
            <a:r>
              <a:rPr lang="en-US" sz="2100" dirty="0" err="1">
                <a:cs typeface="Times New Roman" pitchFamily="18" charset="0"/>
              </a:rPr>
              <a:t>dolar</a:t>
            </a:r>
            <a:r>
              <a:rPr lang="en-US" sz="2100" dirty="0">
                <a:cs typeface="Times New Roman" pitchFamily="18" charset="0"/>
              </a:rPr>
              <a:t> </a:t>
            </a:r>
            <a:r>
              <a:rPr lang="en-US" sz="2100" dirty="0" err="1">
                <a:cs typeface="Times New Roman" pitchFamily="18" charset="0"/>
              </a:rPr>
              <a:t>Amerika</a:t>
            </a:r>
            <a:r>
              <a:rPr lang="en-US" sz="2100" dirty="0">
                <a:cs typeface="Times New Roman" pitchFamily="18" charset="0"/>
              </a:rPr>
              <a:t> </a:t>
            </a:r>
            <a:r>
              <a:rPr lang="en-US" sz="2100" dirty="0" err="1">
                <a:cs typeface="Times New Roman" pitchFamily="18" charset="0"/>
              </a:rPr>
              <a:t>Serikat</a:t>
            </a:r>
            <a:r>
              <a:rPr lang="en-US" sz="2100" dirty="0">
                <a:cs typeface="Times New Roman" pitchFamily="18" charset="0"/>
              </a:rPr>
              <a:t> </a:t>
            </a:r>
            <a:r>
              <a:rPr lang="en-US" sz="2100" dirty="0" err="1">
                <a:cs typeface="Times New Roman" pitchFamily="18" charset="0"/>
              </a:rPr>
              <a:t>dengan</a:t>
            </a:r>
            <a:r>
              <a:rPr lang="en-US" sz="2100" dirty="0">
                <a:cs typeface="Times New Roman" pitchFamily="18" charset="0"/>
              </a:rPr>
              <a:t> </a:t>
            </a:r>
            <a:r>
              <a:rPr lang="en-US" sz="2100" dirty="0" err="1">
                <a:cs typeface="Times New Roman" pitchFamily="18" charset="0"/>
              </a:rPr>
              <a:t>bunga</a:t>
            </a:r>
            <a:r>
              <a:rPr lang="en-US" sz="2100" dirty="0">
                <a:cs typeface="Times New Roman" pitchFamily="18" charset="0"/>
              </a:rPr>
              <a:t> 12 % </a:t>
            </a:r>
            <a:r>
              <a:rPr lang="en-US" sz="2100" dirty="0" err="1">
                <a:cs typeface="Times New Roman" pitchFamily="18" charset="0"/>
              </a:rPr>
              <a:t>setahun</a:t>
            </a:r>
            <a:endParaRPr lang="en-US" sz="2100" dirty="0">
              <a:cs typeface="Times New Roman" pitchFamily="18" charset="0"/>
            </a:endParaRPr>
          </a:p>
          <a:p>
            <a:pPr algn="just" defTabSz="777804"/>
            <a:r>
              <a:rPr lang="en-US" sz="2100" dirty="0">
                <a:cs typeface="Times New Roman" pitchFamily="18" charset="0"/>
              </a:rPr>
              <a:t>  </a:t>
            </a:r>
          </a:p>
          <a:p>
            <a:pPr algn="just" defTabSz="777804"/>
            <a:r>
              <a:rPr lang="en-US" sz="2100" dirty="0">
                <a:cs typeface="Times New Roman" pitchFamily="18" charset="0"/>
              </a:rPr>
              <a:t>      No. 14  </a:t>
            </a:r>
            <a:r>
              <a:rPr lang="en-US" sz="2100" dirty="0" err="1">
                <a:cs typeface="Times New Roman" pitchFamily="18" charset="0"/>
              </a:rPr>
              <a:t>jatuh</a:t>
            </a:r>
            <a:r>
              <a:rPr lang="en-US" sz="2100" dirty="0">
                <a:cs typeface="Times New Roman" pitchFamily="18" charset="0"/>
              </a:rPr>
              <a:t> tempo 14 </a:t>
            </a:r>
            <a:r>
              <a:rPr lang="en-US" sz="2100" dirty="0" err="1">
                <a:cs typeface="Times New Roman" pitchFamily="18" charset="0"/>
              </a:rPr>
              <a:t>Juni</a:t>
            </a:r>
            <a:r>
              <a:rPr lang="en-US" sz="2100" dirty="0">
                <a:cs typeface="Times New Roman" pitchFamily="18" charset="0"/>
              </a:rPr>
              <a:t> 2001                                                                                                    </a:t>
            </a:r>
          </a:p>
          <a:p>
            <a:pPr algn="just" defTabSz="777804"/>
            <a:r>
              <a:rPr lang="en-US" sz="2100" dirty="0">
                <a:cs typeface="Times New Roman" pitchFamily="18" charset="0"/>
              </a:rPr>
              <a:t>                                                                                                						                                       PT. </a:t>
            </a:r>
            <a:r>
              <a:rPr lang="en-US" sz="2100" dirty="0" err="1">
                <a:cs typeface="Times New Roman" pitchFamily="18" charset="0"/>
              </a:rPr>
              <a:t>Tiga</a:t>
            </a:r>
            <a:r>
              <a:rPr lang="en-US" sz="2100" dirty="0">
                <a:cs typeface="Times New Roman" pitchFamily="18" charset="0"/>
              </a:rPr>
              <a:t> </a:t>
            </a:r>
            <a:r>
              <a:rPr lang="en-US" sz="2100" dirty="0" err="1">
                <a:cs typeface="Times New Roman" pitchFamily="18" charset="0"/>
              </a:rPr>
              <a:t>Bersaudara</a:t>
            </a:r>
            <a:endParaRPr lang="en-US" sz="2100" dirty="0">
              <a:cs typeface="Times New Roman" pitchFamily="18" charset="0"/>
            </a:endParaRPr>
          </a:p>
          <a:p>
            <a:pPr algn="just" defTabSz="777804"/>
            <a:r>
              <a:rPr lang="en-US" sz="2100" dirty="0">
                <a:cs typeface="Times New Roman" pitchFamily="18" charset="0"/>
              </a:rPr>
              <a:t> </a:t>
            </a:r>
          </a:p>
          <a:p>
            <a:pPr algn="just" defTabSz="777804"/>
            <a:r>
              <a:rPr lang="en-US" sz="2100" dirty="0">
                <a:cs typeface="Times New Roman" pitchFamily="18" charset="0"/>
              </a:rPr>
              <a:t> </a:t>
            </a:r>
          </a:p>
          <a:p>
            <a:pPr algn="just" defTabSz="777804"/>
            <a:r>
              <a:rPr lang="en-US" sz="2100" dirty="0">
                <a:cs typeface="Times New Roman" pitchFamily="18" charset="0"/>
              </a:rPr>
              <a:t> 							</a:t>
            </a:r>
            <a:r>
              <a:rPr lang="en-US" sz="2100" dirty="0" err="1">
                <a:cs typeface="Times New Roman" pitchFamily="18" charset="0"/>
              </a:rPr>
              <a:t>Aminuddin</a:t>
            </a:r>
            <a:endParaRPr lang="en-US" sz="2100" dirty="0">
              <a:cs typeface="Times New Roman" pitchFamily="18" charset="0"/>
            </a:endParaRPr>
          </a:p>
          <a:p>
            <a:pPr defTabSz="777804"/>
            <a:r>
              <a:rPr lang="en-US" sz="2100" dirty="0">
                <a:cs typeface="Times New Roman" pitchFamily="18" charset="0"/>
              </a:rPr>
              <a:t> 						     </a:t>
            </a:r>
            <a:r>
              <a:rPr lang="en-US" sz="2100" dirty="0" err="1">
                <a:cs typeface="Times New Roman" pitchFamily="18" charset="0"/>
              </a:rPr>
              <a:t>Direktur</a:t>
            </a:r>
            <a:r>
              <a:rPr lang="en-US" sz="2100" dirty="0">
                <a:cs typeface="Times New Roman" pitchFamily="18" charset="0"/>
              </a:rPr>
              <a:t> </a:t>
            </a:r>
            <a:r>
              <a:rPr lang="en-US" sz="2100" dirty="0" err="1">
                <a:cs typeface="Times New Roman" pitchFamily="18" charset="0"/>
              </a:rPr>
              <a:t>Keuangan</a:t>
            </a:r>
            <a:endParaRPr lang="en-US" sz="2100" dirty="0">
              <a:cs typeface="Times New Roman" pitchFamily="18" charset="0"/>
            </a:endParaRPr>
          </a:p>
          <a:p>
            <a:pPr algn="ctr" defTabSz="777804"/>
            <a:endParaRPr lang="id-ID" sz="21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8102"/>
                                        </p:tgtEl>
                                        <p:attrNameLst>
                                          <p:attrName>style.visibility</p:attrName>
                                        </p:attrNameLst>
                                      </p:cBhvr>
                                      <p:to>
                                        <p:strVal val="visible"/>
                                      </p:to>
                                    </p:set>
                                    <p:animEffect transition="in" filter="wipe(up)">
                                      <p:cBhvr>
                                        <p:cTn id="7" dur="2000"/>
                                        <p:tgtEl>
                                          <p:spTgt spid="88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0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0" y="1"/>
            <a:ext cx="8460241" cy="457729"/>
          </a:xfrm>
        </p:spPr>
        <p:txBody>
          <a:bodyPr>
            <a:normAutofit fontScale="90000"/>
          </a:bodyPr>
          <a:lstStyle/>
          <a:p>
            <a:pPr eaLnBrk="1" hangingPunct="1">
              <a:defRPr/>
            </a:pPr>
            <a:r>
              <a:rPr lang="en-US" sz="2500" dirty="0" err="1">
                <a:cs typeface="Times New Roman" pitchFamily="18" charset="0"/>
              </a:rPr>
              <a:t>Langkah-langkah</a:t>
            </a:r>
            <a:r>
              <a:rPr lang="en-US" sz="2500" dirty="0">
                <a:cs typeface="Times New Roman" pitchFamily="18" charset="0"/>
              </a:rPr>
              <a:t> </a:t>
            </a:r>
            <a:r>
              <a:rPr lang="en-US" sz="2500" dirty="0"/>
              <a:t> </a:t>
            </a:r>
            <a:endParaRPr lang="id-ID" sz="2500" dirty="0"/>
          </a:p>
        </p:txBody>
      </p:sp>
      <p:sp>
        <p:nvSpPr>
          <p:cNvPr id="138243" name="Rectangle 3"/>
          <p:cNvSpPr>
            <a:spLocks noChangeArrowheads="1"/>
          </p:cNvSpPr>
          <p:nvPr/>
        </p:nvSpPr>
        <p:spPr bwMode="auto">
          <a:xfrm>
            <a:off x="3390446" y="3124729"/>
            <a:ext cx="5561920" cy="762000"/>
          </a:xfrm>
          <a:prstGeom prst="rect">
            <a:avLst/>
          </a:prstGeom>
          <a:solidFill>
            <a:schemeClr val="accent1"/>
          </a:solidFill>
          <a:ln w="9525">
            <a:solidFill>
              <a:schemeClr val="tx1"/>
            </a:solidFill>
            <a:miter lim="800000"/>
            <a:headEnd/>
            <a:tailEnd/>
          </a:ln>
        </p:spPr>
        <p:txBody>
          <a:bodyPr lIns="77808" tIns="38904" rIns="77808" bIns="38904"/>
          <a:lstStyle/>
          <a:p>
            <a:pPr marL="388902" indent="-388902" defTabSz="777804"/>
            <a:r>
              <a:rPr lang="id-ID" sz="2100" dirty="0"/>
              <a:t> Nilai nominal ditambah dengan bunga</a:t>
            </a:r>
          </a:p>
        </p:txBody>
      </p:sp>
      <p:sp>
        <p:nvSpPr>
          <p:cNvPr id="138244" name="Oval 4"/>
          <p:cNvSpPr>
            <a:spLocks noChangeArrowheads="1"/>
          </p:cNvSpPr>
          <p:nvPr/>
        </p:nvSpPr>
        <p:spPr bwMode="auto">
          <a:xfrm>
            <a:off x="0" y="3048000"/>
            <a:ext cx="2286000" cy="914136"/>
          </a:xfrm>
          <a:prstGeom prst="ellipse">
            <a:avLst/>
          </a:prstGeom>
          <a:solidFill>
            <a:schemeClr val="accent1"/>
          </a:solidFill>
          <a:ln w="9525">
            <a:solidFill>
              <a:schemeClr val="tx1"/>
            </a:solidFill>
            <a:round/>
            <a:headEnd/>
            <a:tailEnd/>
          </a:ln>
        </p:spPr>
        <p:txBody>
          <a:bodyPr lIns="0" tIns="38904" rIns="0" bIns="38904" anchor="ctr"/>
          <a:lstStyle/>
          <a:p>
            <a:pPr algn="ctr" defTabSz="777804"/>
            <a:r>
              <a:rPr lang="en-US" sz="2100" dirty="0" err="1"/>
              <a:t>Nilai</a:t>
            </a:r>
            <a:r>
              <a:rPr lang="en-US" sz="2100" dirty="0"/>
              <a:t> </a:t>
            </a:r>
            <a:r>
              <a:rPr lang="en-US" sz="2100" dirty="0" err="1"/>
              <a:t>jatuh</a:t>
            </a:r>
            <a:r>
              <a:rPr lang="en-US" sz="2100" dirty="0"/>
              <a:t> tempo</a:t>
            </a:r>
          </a:p>
        </p:txBody>
      </p:sp>
      <p:sp>
        <p:nvSpPr>
          <p:cNvPr id="138245" name="AutoShape 5"/>
          <p:cNvSpPr>
            <a:spLocks noChangeArrowheads="1"/>
          </p:cNvSpPr>
          <p:nvPr/>
        </p:nvSpPr>
        <p:spPr bwMode="auto">
          <a:xfrm>
            <a:off x="2563813" y="3276865"/>
            <a:ext cx="671286" cy="485510"/>
          </a:xfrm>
          <a:prstGeom prst="rightArrow">
            <a:avLst>
              <a:gd name="adj1" fmla="val 50000"/>
              <a:gd name="adj2" fmla="val 40327"/>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3318" name="Rectangle 6"/>
          <p:cNvSpPr>
            <a:spLocks noChangeArrowheads="1"/>
          </p:cNvSpPr>
          <p:nvPr/>
        </p:nvSpPr>
        <p:spPr bwMode="auto">
          <a:xfrm>
            <a:off x="151947" y="533136"/>
            <a:ext cx="8459107" cy="2210593"/>
          </a:xfrm>
          <a:prstGeom prst="rect">
            <a:avLst/>
          </a:prstGeom>
          <a:solidFill>
            <a:srgbClr val="FFFFCC">
              <a:alpha val="50195"/>
            </a:srgbClr>
          </a:solidFill>
          <a:ln w="9525">
            <a:solidFill>
              <a:srgbClr val="FF0000"/>
            </a:solidFill>
            <a:miter lim="800000"/>
            <a:headEnd/>
            <a:tailEnd/>
          </a:ln>
        </p:spPr>
        <p:txBody>
          <a:bodyPr lIns="77808" tIns="38904" rIns="77808" bIns="38904"/>
          <a:lstStyle/>
          <a:p>
            <a:pPr marL="388902" indent="-388902" defTabSz="777804"/>
            <a:endParaRPr lang="id-ID" sz="2100" dirty="0">
              <a:solidFill>
                <a:schemeClr val="tx2"/>
              </a:solidFill>
            </a:endParaRPr>
          </a:p>
        </p:txBody>
      </p:sp>
      <p:sp>
        <p:nvSpPr>
          <p:cNvPr id="138248" name="Oval 8"/>
          <p:cNvSpPr>
            <a:spLocks noChangeArrowheads="1"/>
          </p:cNvSpPr>
          <p:nvPr/>
        </p:nvSpPr>
        <p:spPr bwMode="auto">
          <a:xfrm>
            <a:off x="1" y="5257271"/>
            <a:ext cx="532946" cy="381000"/>
          </a:xfrm>
          <a:prstGeom prst="ellipse">
            <a:avLst/>
          </a:prstGeom>
          <a:solidFill>
            <a:schemeClr val="accent1"/>
          </a:solidFill>
          <a:ln w="9525">
            <a:solidFill>
              <a:schemeClr val="tx1"/>
            </a:solidFill>
            <a:round/>
            <a:headEnd/>
            <a:tailEnd/>
          </a:ln>
        </p:spPr>
        <p:txBody>
          <a:bodyPr wrap="none" lIns="77808" tIns="38904" rIns="77808" bIns="38904" anchor="ctr"/>
          <a:lstStyle/>
          <a:p>
            <a:pPr algn="ctr" defTabSz="777804"/>
            <a:r>
              <a:rPr lang="en-US" sz="2100" dirty="0"/>
              <a:t>1</a:t>
            </a:r>
          </a:p>
        </p:txBody>
      </p:sp>
      <p:sp>
        <p:nvSpPr>
          <p:cNvPr id="138249" name="Line 9"/>
          <p:cNvSpPr>
            <a:spLocks noChangeShapeType="1"/>
          </p:cNvSpPr>
          <p:nvPr/>
        </p:nvSpPr>
        <p:spPr bwMode="auto">
          <a:xfrm>
            <a:off x="532946" y="5486136"/>
            <a:ext cx="381000" cy="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8250" name="Oval 10"/>
          <p:cNvSpPr>
            <a:spLocks noChangeArrowheads="1"/>
          </p:cNvSpPr>
          <p:nvPr/>
        </p:nvSpPr>
        <p:spPr bwMode="auto">
          <a:xfrm>
            <a:off x="1" y="5715000"/>
            <a:ext cx="532946" cy="381000"/>
          </a:xfrm>
          <a:prstGeom prst="ellipse">
            <a:avLst/>
          </a:prstGeom>
          <a:solidFill>
            <a:schemeClr val="accent1"/>
          </a:solidFill>
          <a:ln w="9525">
            <a:solidFill>
              <a:schemeClr val="tx1"/>
            </a:solidFill>
            <a:round/>
            <a:headEnd/>
            <a:tailEnd/>
          </a:ln>
        </p:spPr>
        <p:txBody>
          <a:bodyPr wrap="none" lIns="77808" tIns="38904" rIns="77808" bIns="38904" anchor="ctr"/>
          <a:lstStyle/>
          <a:p>
            <a:pPr algn="ctr" defTabSz="777804"/>
            <a:r>
              <a:rPr lang="en-US" sz="2100" dirty="0"/>
              <a:t>2</a:t>
            </a:r>
          </a:p>
        </p:txBody>
      </p:sp>
      <p:sp>
        <p:nvSpPr>
          <p:cNvPr id="138251" name="Oval 11"/>
          <p:cNvSpPr>
            <a:spLocks noChangeArrowheads="1"/>
          </p:cNvSpPr>
          <p:nvPr/>
        </p:nvSpPr>
        <p:spPr bwMode="auto">
          <a:xfrm>
            <a:off x="1" y="6172729"/>
            <a:ext cx="532946" cy="381000"/>
          </a:xfrm>
          <a:prstGeom prst="ellipse">
            <a:avLst/>
          </a:prstGeom>
          <a:solidFill>
            <a:schemeClr val="accent1"/>
          </a:solidFill>
          <a:ln w="9525">
            <a:solidFill>
              <a:schemeClr val="tx1"/>
            </a:solidFill>
            <a:round/>
            <a:headEnd/>
            <a:tailEnd/>
          </a:ln>
        </p:spPr>
        <p:txBody>
          <a:bodyPr wrap="none" lIns="77808" tIns="38904" rIns="77808" bIns="38904" anchor="ctr"/>
          <a:lstStyle/>
          <a:p>
            <a:pPr algn="ctr" defTabSz="777804"/>
            <a:r>
              <a:rPr lang="en-US" sz="2100" dirty="0"/>
              <a:t>3</a:t>
            </a:r>
          </a:p>
        </p:txBody>
      </p:sp>
      <p:sp>
        <p:nvSpPr>
          <p:cNvPr id="138252" name="Line 12"/>
          <p:cNvSpPr>
            <a:spLocks noChangeShapeType="1"/>
          </p:cNvSpPr>
          <p:nvPr/>
        </p:nvSpPr>
        <p:spPr bwMode="auto">
          <a:xfrm>
            <a:off x="532946" y="5942542"/>
            <a:ext cx="381000" cy="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8253" name="Line 13"/>
          <p:cNvSpPr>
            <a:spLocks noChangeShapeType="1"/>
          </p:cNvSpPr>
          <p:nvPr/>
        </p:nvSpPr>
        <p:spPr bwMode="auto">
          <a:xfrm>
            <a:off x="532946" y="6324865"/>
            <a:ext cx="381000" cy="0"/>
          </a:xfrm>
          <a:prstGeom prst="line">
            <a:avLst/>
          </a:prstGeom>
          <a:noFill/>
          <a:ln w="9525">
            <a:solidFill>
              <a:schemeClr val="tx1"/>
            </a:solidFill>
            <a:round/>
            <a:headEnd/>
            <a:tailEnd type="triangle" w="med" len="med"/>
          </a:ln>
        </p:spPr>
        <p:txBody>
          <a:bodyPr lIns="69568" tIns="34784" rIns="69568" bIns="34784"/>
          <a:lstStyle/>
          <a:p>
            <a:endParaRPr lang="id-ID"/>
          </a:p>
        </p:txBody>
      </p:sp>
      <p:sp>
        <p:nvSpPr>
          <p:cNvPr id="138254" name="Text Box 14"/>
          <p:cNvSpPr txBox="1">
            <a:spLocks noChangeArrowheads="1"/>
          </p:cNvSpPr>
          <p:nvPr/>
        </p:nvSpPr>
        <p:spPr bwMode="auto">
          <a:xfrm>
            <a:off x="476250" y="717021"/>
            <a:ext cx="3673463" cy="352735"/>
          </a:xfrm>
          <a:prstGeom prst="rect">
            <a:avLst/>
          </a:prstGeom>
          <a:noFill/>
          <a:ln w="9525">
            <a:noFill/>
            <a:miter lim="800000"/>
            <a:headEnd/>
            <a:tailEnd/>
          </a:ln>
        </p:spPr>
        <p:txBody>
          <a:bodyPr wrap="none" lIns="90244" tIns="45122" rIns="90244" bIns="45122">
            <a:spAutoFit/>
          </a:bodyPr>
          <a:lstStyle/>
          <a:p>
            <a:pPr defTabSz="900996"/>
            <a:r>
              <a:rPr lang="en-US" sz="1700" b="1" dirty="0">
                <a:latin typeface="Arial" charset="0"/>
              </a:rPr>
              <a:t>1. </a:t>
            </a:r>
            <a:r>
              <a:rPr lang="en-US" sz="1700" b="1" dirty="0" err="1">
                <a:latin typeface="Arial" charset="0"/>
              </a:rPr>
              <a:t>Tentukan</a:t>
            </a:r>
            <a:r>
              <a:rPr lang="en-US" sz="1700" b="1" dirty="0">
                <a:latin typeface="Arial" charset="0"/>
              </a:rPr>
              <a:t> </a:t>
            </a:r>
            <a:r>
              <a:rPr lang="en-US" sz="1700" b="1" dirty="0" err="1">
                <a:latin typeface="Arial" charset="0"/>
              </a:rPr>
              <a:t>nilai</a:t>
            </a:r>
            <a:r>
              <a:rPr lang="en-US" sz="1700" b="1" dirty="0">
                <a:latin typeface="Arial" charset="0"/>
              </a:rPr>
              <a:t> </a:t>
            </a:r>
            <a:r>
              <a:rPr lang="en-US" sz="1700" b="1" dirty="0" err="1">
                <a:latin typeface="Arial" charset="0"/>
              </a:rPr>
              <a:t>saat</a:t>
            </a:r>
            <a:r>
              <a:rPr lang="en-US" sz="1700" b="1" dirty="0">
                <a:latin typeface="Arial" charset="0"/>
              </a:rPr>
              <a:t> </a:t>
            </a:r>
            <a:r>
              <a:rPr lang="en-US" sz="1700" b="1" dirty="0" err="1">
                <a:latin typeface="Arial" charset="0"/>
              </a:rPr>
              <a:t>jatuh</a:t>
            </a:r>
            <a:r>
              <a:rPr lang="en-US" sz="1700" b="1" dirty="0">
                <a:latin typeface="Arial" charset="0"/>
              </a:rPr>
              <a:t> tempo</a:t>
            </a:r>
          </a:p>
        </p:txBody>
      </p:sp>
      <p:sp>
        <p:nvSpPr>
          <p:cNvPr id="138255" name="Text Box 15"/>
          <p:cNvSpPr txBox="1">
            <a:spLocks noChangeArrowheads="1"/>
          </p:cNvSpPr>
          <p:nvPr/>
        </p:nvSpPr>
        <p:spPr bwMode="auto">
          <a:xfrm>
            <a:off x="504599" y="1174750"/>
            <a:ext cx="2349382" cy="352735"/>
          </a:xfrm>
          <a:prstGeom prst="rect">
            <a:avLst/>
          </a:prstGeom>
          <a:noFill/>
          <a:ln w="9525">
            <a:noFill/>
            <a:miter lim="800000"/>
            <a:headEnd/>
            <a:tailEnd/>
          </a:ln>
        </p:spPr>
        <p:txBody>
          <a:bodyPr wrap="none" lIns="90244" tIns="45122" rIns="90244" bIns="45122">
            <a:spAutoFit/>
          </a:bodyPr>
          <a:lstStyle/>
          <a:p>
            <a:pPr defTabSz="900996"/>
            <a:r>
              <a:rPr lang="en-US" sz="1700" b="1" dirty="0">
                <a:latin typeface="Arial" charset="0"/>
              </a:rPr>
              <a:t>2. </a:t>
            </a:r>
            <a:r>
              <a:rPr lang="en-US" sz="1700" b="1" dirty="0" err="1">
                <a:latin typeface="Arial" charset="0"/>
              </a:rPr>
              <a:t>Tentukan</a:t>
            </a:r>
            <a:r>
              <a:rPr lang="en-US" sz="1700" b="1" dirty="0">
                <a:latin typeface="Arial" charset="0"/>
              </a:rPr>
              <a:t> discount</a:t>
            </a:r>
          </a:p>
        </p:txBody>
      </p:sp>
      <p:sp>
        <p:nvSpPr>
          <p:cNvPr id="138256" name="Text Box 16"/>
          <p:cNvSpPr txBox="1">
            <a:spLocks noChangeArrowheads="1"/>
          </p:cNvSpPr>
          <p:nvPr/>
        </p:nvSpPr>
        <p:spPr bwMode="auto">
          <a:xfrm>
            <a:off x="492125" y="1632479"/>
            <a:ext cx="3929943" cy="352735"/>
          </a:xfrm>
          <a:prstGeom prst="rect">
            <a:avLst/>
          </a:prstGeom>
          <a:noFill/>
          <a:ln w="9525">
            <a:noFill/>
            <a:miter lim="800000"/>
            <a:headEnd/>
            <a:tailEnd/>
          </a:ln>
        </p:spPr>
        <p:txBody>
          <a:bodyPr wrap="none" lIns="90244" tIns="45122" rIns="90244" bIns="45122">
            <a:spAutoFit/>
          </a:bodyPr>
          <a:lstStyle/>
          <a:p>
            <a:pPr defTabSz="900996"/>
            <a:r>
              <a:rPr lang="en-US" sz="1700" b="1" dirty="0">
                <a:latin typeface="Arial" charset="0"/>
              </a:rPr>
              <a:t>3. </a:t>
            </a:r>
            <a:r>
              <a:rPr lang="en-US" sz="1700" b="1" dirty="0" err="1">
                <a:latin typeface="Arial" charset="0"/>
              </a:rPr>
              <a:t>Tentukan</a:t>
            </a:r>
            <a:r>
              <a:rPr lang="en-US" sz="1700" b="1" dirty="0">
                <a:latin typeface="Arial" charset="0"/>
              </a:rPr>
              <a:t>  </a:t>
            </a:r>
            <a:r>
              <a:rPr lang="en-US" sz="1700" b="1" dirty="0" err="1">
                <a:latin typeface="Arial" charset="0"/>
              </a:rPr>
              <a:t>uang</a:t>
            </a:r>
            <a:r>
              <a:rPr lang="en-US" sz="1700" b="1" dirty="0">
                <a:latin typeface="Arial" charset="0"/>
              </a:rPr>
              <a:t> </a:t>
            </a:r>
            <a:r>
              <a:rPr lang="en-US" sz="1700" b="1" dirty="0" err="1">
                <a:latin typeface="Arial" charset="0"/>
              </a:rPr>
              <a:t>kas</a:t>
            </a:r>
            <a:r>
              <a:rPr lang="en-US" sz="1700" b="1" dirty="0">
                <a:latin typeface="Arial" charset="0"/>
              </a:rPr>
              <a:t> yang </a:t>
            </a:r>
            <a:r>
              <a:rPr lang="en-US" sz="1700" b="1" dirty="0" err="1">
                <a:latin typeface="Arial" charset="0"/>
              </a:rPr>
              <a:t>diterima</a:t>
            </a:r>
            <a:endParaRPr lang="en-US" sz="1700" dirty="0">
              <a:latin typeface="Arial" charset="0"/>
            </a:endParaRPr>
          </a:p>
        </p:txBody>
      </p:sp>
      <p:sp>
        <p:nvSpPr>
          <p:cNvPr id="138257" name="Text Box 17"/>
          <p:cNvSpPr txBox="1">
            <a:spLocks noChangeArrowheads="1"/>
          </p:cNvSpPr>
          <p:nvPr/>
        </p:nvSpPr>
        <p:spPr bwMode="auto">
          <a:xfrm>
            <a:off x="490991" y="2088886"/>
            <a:ext cx="1626557" cy="352735"/>
          </a:xfrm>
          <a:prstGeom prst="rect">
            <a:avLst/>
          </a:prstGeom>
          <a:noFill/>
          <a:ln w="9525">
            <a:noFill/>
            <a:miter lim="800000"/>
            <a:headEnd/>
            <a:tailEnd/>
          </a:ln>
        </p:spPr>
        <p:txBody>
          <a:bodyPr wrap="none" lIns="90244" tIns="45122" rIns="90244" bIns="45122">
            <a:spAutoFit/>
          </a:bodyPr>
          <a:lstStyle/>
          <a:p>
            <a:pPr defTabSz="900996"/>
            <a:r>
              <a:rPr lang="en-US" sz="1700" b="1" dirty="0">
                <a:latin typeface="Arial" charset="0"/>
              </a:rPr>
              <a:t>4. </a:t>
            </a:r>
            <a:r>
              <a:rPr lang="en-US" sz="1700" b="1" dirty="0" err="1">
                <a:latin typeface="Arial" charset="0"/>
              </a:rPr>
              <a:t>Buat</a:t>
            </a:r>
            <a:r>
              <a:rPr lang="en-US" sz="1700" b="1" dirty="0">
                <a:latin typeface="Arial" charset="0"/>
              </a:rPr>
              <a:t> </a:t>
            </a:r>
            <a:r>
              <a:rPr lang="en-US" sz="1700" b="1" dirty="0" err="1">
                <a:latin typeface="Arial" charset="0"/>
              </a:rPr>
              <a:t>Jurnal</a:t>
            </a:r>
            <a:endParaRPr lang="en-US" sz="1700" u="sng" dirty="0">
              <a:latin typeface="Arial" charset="0"/>
            </a:endParaRPr>
          </a:p>
        </p:txBody>
      </p:sp>
      <p:sp>
        <p:nvSpPr>
          <p:cNvPr id="13329" name="Rectangle 18"/>
          <p:cNvSpPr>
            <a:spLocks noChangeArrowheads="1"/>
          </p:cNvSpPr>
          <p:nvPr/>
        </p:nvSpPr>
        <p:spPr bwMode="auto">
          <a:xfrm>
            <a:off x="992188" y="4267730"/>
            <a:ext cx="8151812" cy="2399771"/>
          </a:xfrm>
          <a:prstGeom prst="rect">
            <a:avLst/>
          </a:prstGeom>
          <a:solidFill>
            <a:srgbClr val="FFFFCC">
              <a:alpha val="50195"/>
            </a:srgbClr>
          </a:solidFill>
          <a:ln w="9525">
            <a:solidFill>
              <a:srgbClr val="FF0000"/>
            </a:solidFill>
            <a:miter lim="800000"/>
            <a:headEnd/>
            <a:tailEnd/>
          </a:ln>
        </p:spPr>
        <p:txBody>
          <a:bodyPr lIns="77808" tIns="38904" rIns="77808" bIns="38904"/>
          <a:lstStyle/>
          <a:p>
            <a:pPr marL="388902" indent="-388902" defTabSz="777804"/>
            <a:endParaRPr lang="id-ID" sz="2100" dirty="0">
              <a:solidFill>
                <a:schemeClr val="tx2"/>
              </a:solidFill>
            </a:endParaRPr>
          </a:p>
        </p:txBody>
      </p:sp>
      <p:sp>
        <p:nvSpPr>
          <p:cNvPr id="138259" name="Text Box 19"/>
          <p:cNvSpPr txBox="1">
            <a:spLocks noChangeArrowheads="1"/>
          </p:cNvSpPr>
          <p:nvPr/>
        </p:nvSpPr>
        <p:spPr bwMode="auto">
          <a:xfrm>
            <a:off x="1316491" y="4389438"/>
            <a:ext cx="8046583" cy="414291"/>
          </a:xfrm>
          <a:prstGeom prst="rect">
            <a:avLst/>
          </a:prstGeom>
          <a:noFill/>
          <a:ln w="9525">
            <a:noFill/>
            <a:miter lim="800000"/>
            <a:headEnd/>
            <a:tailEnd/>
          </a:ln>
        </p:spPr>
        <p:txBody>
          <a:bodyPr wrap="none" lIns="90244" tIns="45122" rIns="90244" bIns="45122">
            <a:spAutoFit/>
          </a:bodyPr>
          <a:lstStyle/>
          <a:p>
            <a:pPr defTabSz="900996"/>
            <a:r>
              <a:rPr lang="en-US" sz="2100" b="1" dirty="0">
                <a:latin typeface="Arial" charset="0"/>
              </a:rPr>
              <a:t>Nominal </a:t>
            </a:r>
            <a:r>
              <a:rPr lang="en-US" sz="2100" b="1" dirty="0" err="1">
                <a:latin typeface="Arial" charset="0"/>
              </a:rPr>
              <a:t>piutang</a:t>
            </a:r>
            <a:r>
              <a:rPr lang="en-US" sz="2100" b="1" dirty="0">
                <a:latin typeface="Arial" charset="0"/>
              </a:rPr>
              <a:t> </a:t>
            </a:r>
            <a:r>
              <a:rPr lang="en-US" sz="2100" b="1" dirty="0" err="1">
                <a:latin typeface="Arial" charset="0"/>
              </a:rPr>
              <a:t>wesel</a:t>
            </a:r>
            <a:r>
              <a:rPr lang="en-US" sz="2100" b="1" dirty="0">
                <a:latin typeface="Arial" charset="0"/>
              </a:rPr>
              <a:t>		                            $  2,500</a:t>
            </a:r>
          </a:p>
        </p:txBody>
      </p:sp>
      <p:sp>
        <p:nvSpPr>
          <p:cNvPr id="138260" name="Text Box 20"/>
          <p:cNvSpPr txBox="1">
            <a:spLocks noChangeArrowheads="1"/>
          </p:cNvSpPr>
          <p:nvPr/>
        </p:nvSpPr>
        <p:spPr bwMode="auto">
          <a:xfrm>
            <a:off x="1344839" y="4800865"/>
            <a:ext cx="7890707"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Bunga</a:t>
            </a:r>
            <a:r>
              <a:rPr lang="en-US" sz="2100" dirty="0">
                <a:solidFill>
                  <a:schemeClr val="tx2"/>
                </a:solidFill>
              </a:rPr>
              <a:t> 16 </a:t>
            </a:r>
            <a:r>
              <a:rPr lang="en-US" sz="2100" dirty="0" err="1">
                <a:solidFill>
                  <a:schemeClr val="tx2"/>
                </a:solidFill>
              </a:rPr>
              <a:t>Maret</a:t>
            </a:r>
            <a:r>
              <a:rPr lang="en-US" sz="2100" dirty="0">
                <a:solidFill>
                  <a:schemeClr val="tx2"/>
                </a:solidFill>
              </a:rPr>
              <a:t> </a:t>
            </a:r>
            <a:r>
              <a:rPr lang="en-US" sz="2100" dirty="0" err="1">
                <a:solidFill>
                  <a:schemeClr val="tx2"/>
                </a:solidFill>
              </a:rPr>
              <a:t>s.d</a:t>
            </a:r>
            <a:r>
              <a:rPr lang="en-US" sz="2100" dirty="0">
                <a:solidFill>
                  <a:schemeClr val="tx2"/>
                </a:solidFill>
              </a:rPr>
              <a:t>. 14 </a:t>
            </a:r>
            <a:r>
              <a:rPr lang="en-US" sz="2100" dirty="0" err="1">
                <a:solidFill>
                  <a:schemeClr val="tx2"/>
                </a:solidFill>
              </a:rPr>
              <a:t>Juni</a:t>
            </a:r>
            <a:r>
              <a:rPr lang="en-US" sz="2100" dirty="0">
                <a:solidFill>
                  <a:schemeClr val="tx2"/>
                </a:solidFill>
              </a:rPr>
              <a:t>  2001= 2,500 x 12 %x  90/360   </a:t>
            </a:r>
            <a:r>
              <a:rPr lang="en-US" sz="2100" u="sng" dirty="0">
                <a:solidFill>
                  <a:schemeClr val="tx2"/>
                </a:solidFill>
              </a:rPr>
              <a:t>$     75.00 +</a:t>
            </a:r>
          </a:p>
        </p:txBody>
      </p:sp>
      <p:sp>
        <p:nvSpPr>
          <p:cNvPr id="138261" name="Text Box 21"/>
          <p:cNvSpPr txBox="1">
            <a:spLocks noChangeArrowheads="1"/>
          </p:cNvSpPr>
          <p:nvPr/>
        </p:nvSpPr>
        <p:spPr bwMode="auto">
          <a:xfrm>
            <a:off x="1332367" y="5181865"/>
            <a:ext cx="7944312"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Nilai</a:t>
            </a:r>
            <a:r>
              <a:rPr lang="en-US" sz="2100" dirty="0">
                <a:solidFill>
                  <a:schemeClr val="tx2"/>
                </a:solidFill>
              </a:rPr>
              <a:t> </a:t>
            </a:r>
            <a:r>
              <a:rPr lang="en-US" sz="2100" dirty="0" err="1">
                <a:solidFill>
                  <a:schemeClr val="tx2"/>
                </a:solidFill>
              </a:rPr>
              <a:t>pada</a:t>
            </a:r>
            <a:r>
              <a:rPr lang="en-US" sz="2100" dirty="0">
                <a:solidFill>
                  <a:schemeClr val="tx2"/>
                </a:solidFill>
              </a:rPr>
              <a:t> </a:t>
            </a:r>
            <a:r>
              <a:rPr lang="en-US" sz="2100" dirty="0" err="1">
                <a:solidFill>
                  <a:schemeClr val="tx2"/>
                </a:solidFill>
              </a:rPr>
              <a:t>jatuh</a:t>
            </a:r>
            <a:r>
              <a:rPr lang="en-US" sz="2100" dirty="0">
                <a:solidFill>
                  <a:schemeClr val="tx2"/>
                </a:solidFill>
              </a:rPr>
              <a:t> tempo					   $  2,575.00</a:t>
            </a:r>
          </a:p>
        </p:txBody>
      </p:sp>
      <p:sp>
        <p:nvSpPr>
          <p:cNvPr id="138262" name="Text Box 22"/>
          <p:cNvSpPr txBox="1">
            <a:spLocks noChangeArrowheads="1"/>
          </p:cNvSpPr>
          <p:nvPr/>
        </p:nvSpPr>
        <p:spPr bwMode="auto">
          <a:xfrm>
            <a:off x="1332367" y="5638271"/>
            <a:ext cx="7807800" cy="414291"/>
          </a:xfrm>
          <a:prstGeom prst="rect">
            <a:avLst/>
          </a:prstGeom>
          <a:noFill/>
          <a:ln w="9525">
            <a:noFill/>
            <a:miter lim="800000"/>
            <a:headEnd/>
            <a:tailEnd/>
          </a:ln>
        </p:spPr>
        <p:txBody>
          <a:bodyPr wrap="none" lIns="90244" tIns="45122" rIns="90244" bIns="45122">
            <a:spAutoFit/>
          </a:bodyPr>
          <a:lstStyle/>
          <a:p>
            <a:pPr defTabSz="900996"/>
            <a:r>
              <a:rPr lang="en-US" sz="2100" dirty="0">
                <a:solidFill>
                  <a:schemeClr val="tx2"/>
                </a:solidFill>
              </a:rPr>
              <a:t>Discount : 15 Mei </a:t>
            </a:r>
            <a:r>
              <a:rPr lang="en-US" sz="2100" dirty="0" err="1">
                <a:solidFill>
                  <a:schemeClr val="tx2"/>
                </a:solidFill>
              </a:rPr>
              <a:t>s.d</a:t>
            </a:r>
            <a:r>
              <a:rPr lang="en-US" sz="2100" dirty="0">
                <a:solidFill>
                  <a:schemeClr val="tx2"/>
                </a:solidFill>
              </a:rPr>
              <a:t>. 14 </a:t>
            </a:r>
            <a:r>
              <a:rPr lang="en-US" sz="2100" dirty="0" err="1">
                <a:solidFill>
                  <a:schemeClr val="tx2"/>
                </a:solidFill>
              </a:rPr>
              <a:t>Juni</a:t>
            </a:r>
            <a:r>
              <a:rPr lang="en-US" sz="2100" dirty="0">
                <a:solidFill>
                  <a:schemeClr val="tx2"/>
                </a:solidFill>
              </a:rPr>
              <a:t> 2001= 2,575 x 10 % x 30/360 </a:t>
            </a:r>
            <a:r>
              <a:rPr lang="en-US" sz="2100" u="sng" dirty="0">
                <a:solidFill>
                  <a:schemeClr val="tx2"/>
                </a:solidFill>
              </a:rPr>
              <a:t>       21.46 -</a:t>
            </a:r>
          </a:p>
        </p:txBody>
      </p:sp>
      <p:sp>
        <p:nvSpPr>
          <p:cNvPr id="138263" name="Text Box 23"/>
          <p:cNvSpPr txBox="1">
            <a:spLocks noChangeArrowheads="1"/>
          </p:cNvSpPr>
          <p:nvPr/>
        </p:nvSpPr>
        <p:spPr bwMode="auto">
          <a:xfrm>
            <a:off x="1332366" y="6096000"/>
            <a:ext cx="8431945"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Jumlah</a:t>
            </a:r>
            <a:r>
              <a:rPr lang="en-US" sz="2100" dirty="0">
                <a:solidFill>
                  <a:schemeClr val="tx2"/>
                </a:solidFill>
              </a:rPr>
              <a:t> yang </a:t>
            </a:r>
            <a:r>
              <a:rPr lang="en-US" sz="2100" dirty="0" err="1">
                <a:solidFill>
                  <a:schemeClr val="tx2"/>
                </a:solidFill>
              </a:rPr>
              <a:t>diterima</a:t>
            </a:r>
            <a:r>
              <a:rPr lang="en-US" sz="2100" dirty="0">
                <a:solidFill>
                  <a:schemeClr val="tx2"/>
                </a:solidFill>
              </a:rPr>
              <a:t>					   $  2,553,54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54"/>
                                        </p:tgtEl>
                                        <p:attrNameLst>
                                          <p:attrName>style.visibility</p:attrName>
                                        </p:attrNameLst>
                                      </p:cBhvr>
                                      <p:to>
                                        <p:strVal val="visible"/>
                                      </p:to>
                                    </p:set>
                                    <p:animEffect transition="in" filter="wipe(left)">
                                      <p:cBhvr>
                                        <p:cTn id="7" dur="2000"/>
                                        <p:tgtEl>
                                          <p:spTgt spid="1382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8255"/>
                                        </p:tgtEl>
                                        <p:attrNameLst>
                                          <p:attrName>style.visibility</p:attrName>
                                        </p:attrNameLst>
                                      </p:cBhvr>
                                      <p:to>
                                        <p:strVal val="visible"/>
                                      </p:to>
                                    </p:set>
                                    <p:animEffect transition="in" filter="wipe(left)">
                                      <p:cBhvr>
                                        <p:cTn id="12" dur="2000"/>
                                        <p:tgtEl>
                                          <p:spTgt spid="13825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8256"/>
                                        </p:tgtEl>
                                        <p:attrNameLst>
                                          <p:attrName>style.visibility</p:attrName>
                                        </p:attrNameLst>
                                      </p:cBhvr>
                                      <p:to>
                                        <p:strVal val="visible"/>
                                      </p:to>
                                    </p:set>
                                    <p:animEffect transition="in" filter="wipe(left)">
                                      <p:cBhvr>
                                        <p:cTn id="17" dur="2000"/>
                                        <p:tgtEl>
                                          <p:spTgt spid="13825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8257"/>
                                        </p:tgtEl>
                                        <p:attrNameLst>
                                          <p:attrName>style.visibility</p:attrName>
                                        </p:attrNameLst>
                                      </p:cBhvr>
                                      <p:to>
                                        <p:strVal val="visible"/>
                                      </p:to>
                                    </p:set>
                                    <p:animEffect transition="in" filter="wipe(left)">
                                      <p:cBhvr>
                                        <p:cTn id="22" dur="2000"/>
                                        <p:tgtEl>
                                          <p:spTgt spid="13825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8244"/>
                                        </p:tgtEl>
                                        <p:attrNameLst>
                                          <p:attrName>style.visibility</p:attrName>
                                        </p:attrNameLst>
                                      </p:cBhvr>
                                      <p:to>
                                        <p:strVal val="visible"/>
                                      </p:to>
                                    </p:set>
                                    <p:animEffect transition="in" filter="wipe(left)">
                                      <p:cBhvr>
                                        <p:cTn id="27" dur="500"/>
                                        <p:tgtEl>
                                          <p:spTgt spid="13824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8245"/>
                                        </p:tgtEl>
                                        <p:attrNameLst>
                                          <p:attrName>style.visibility</p:attrName>
                                        </p:attrNameLst>
                                      </p:cBhvr>
                                      <p:to>
                                        <p:strVal val="visible"/>
                                      </p:to>
                                    </p:set>
                                    <p:animEffect transition="in" filter="wipe(left)">
                                      <p:cBhvr>
                                        <p:cTn id="32" dur="500"/>
                                        <p:tgtEl>
                                          <p:spTgt spid="13824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8243"/>
                                        </p:tgtEl>
                                        <p:attrNameLst>
                                          <p:attrName>style.visibility</p:attrName>
                                        </p:attrNameLst>
                                      </p:cBhvr>
                                      <p:to>
                                        <p:strVal val="visible"/>
                                      </p:to>
                                    </p:set>
                                    <p:animEffect transition="in" filter="wipe(left)">
                                      <p:cBhvr>
                                        <p:cTn id="37" dur="2000"/>
                                        <p:tgtEl>
                                          <p:spTgt spid="13824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8259"/>
                                        </p:tgtEl>
                                        <p:attrNameLst>
                                          <p:attrName>style.visibility</p:attrName>
                                        </p:attrNameLst>
                                      </p:cBhvr>
                                      <p:to>
                                        <p:strVal val="visible"/>
                                      </p:to>
                                    </p:set>
                                    <p:animEffect transition="in" filter="wipe(left)">
                                      <p:cBhvr>
                                        <p:cTn id="42" dur="2000"/>
                                        <p:tgtEl>
                                          <p:spTgt spid="13825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38260"/>
                                        </p:tgtEl>
                                        <p:attrNameLst>
                                          <p:attrName>style.visibility</p:attrName>
                                        </p:attrNameLst>
                                      </p:cBhvr>
                                      <p:to>
                                        <p:strVal val="visible"/>
                                      </p:to>
                                    </p:set>
                                    <p:animEffect transition="in" filter="wipe(left)">
                                      <p:cBhvr>
                                        <p:cTn id="47" dur="2000"/>
                                        <p:tgtEl>
                                          <p:spTgt spid="13826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38261"/>
                                        </p:tgtEl>
                                        <p:attrNameLst>
                                          <p:attrName>style.visibility</p:attrName>
                                        </p:attrNameLst>
                                      </p:cBhvr>
                                      <p:to>
                                        <p:strVal val="visible"/>
                                      </p:to>
                                    </p:set>
                                    <p:animEffect transition="in" filter="wipe(left)">
                                      <p:cBhvr>
                                        <p:cTn id="52" dur="2000"/>
                                        <p:tgtEl>
                                          <p:spTgt spid="13826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8262"/>
                                        </p:tgtEl>
                                        <p:attrNameLst>
                                          <p:attrName>style.visibility</p:attrName>
                                        </p:attrNameLst>
                                      </p:cBhvr>
                                      <p:to>
                                        <p:strVal val="visible"/>
                                      </p:to>
                                    </p:set>
                                    <p:animEffect transition="in" filter="wipe(left)">
                                      <p:cBhvr>
                                        <p:cTn id="57" dur="2000"/>
                                        <p:tgtEl>
                                          <p:spTgt spid="13826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38263"/>
                                        </p:tgtEl>
                                        <p:attrNameLst>
                                          <p:attrName>style.visibility</p:attrName>
                                        </p:attrNameLst>
                                      </p:cBhvr>
                                      <p:to>
                                        <p:strVal val="visible"/>
                                      </p:to>
                                    </p:set>
                                    <p:animEffect transition="in" filter="wipe(left)">
                                      <p:cBhvr>
                                        <p:cTn id="62" dur="2000"/>
                                        <p:tgtEl>
                                          <p:spTgt spid="13826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38248"/>
                                        </p:tgtEl>
                                        <p:attrNameLst>
                                          <p:attrName>style.visibility</p:attrName>
                                        </p:attrNameLst>
                                      </p:cBhvr>
                                      <p:to>
                                        <p:strVal val="visible"/>
                                      </p:to>
                                    </p:set>
                                    <p:animEffect transition="in" filter="wipe(left)">
                                      <p:cBhvr>
                                        <p:cTn id="67" dur="500"/>
                                        <p:tgtEl>
                                          <p:spTgt spid="138248"/>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38249"/>
                                        </p:tgtEl>
                                        <p:attrNameLst>
                                          <p:attrName>style.visibility</p:attrName>
                                        </p:attrNameLst>
                                      </p:cBhvr>
                                      <p:to>
                                        <p:strVal val="visible"/>
                                      </p:to>
                                    </p:set>
                                    <p:animEffect transition="in" filter="wipe(left)">
                                      <p:cBhvr>
                                        <p:cTn id="70" dur="500"/>
                                        <p:tgtEl>
                                          <p:spTgt spid="138249"/>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38250"/>
                                        </p:tgtEl>
                                        <p:attrNameLst>
                                          <p:attrName>style.visibility</p:attrName>
                                        </p:attrNameLst>
                                      </p:cBhvr>
                                      <p:to>
                                        <p:strVal val="visible"/>
                                      </p:to>
                                    </p:set>
                                    <p:animEffect transition="in" filter="wipe(left)">
                                      <p:cBhvr>
                                        <p:cTn id="75" dur="500"/>
                                        <p:tgtEl>
                                          <p:spTgt spid="138250"/>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138252"/>
                                        </p:tgtEl>
                                        <p:attrNameLst>
                                          <p:attrName>style.visibility</p:attrName>
                                        </p:attrNameLst>
                                      </p:cBhvr>
                                      <p:to>
                                        <p:strVal val="visible"/>
                                      </p:to>
                                    </p:set>
                                    <p:animEffect transition="in" filter="wipe(left)">
                                      <p:cBhvr>
                                        <p:cTn id="78" dur="500"/>
                                        <p:tgtEl>
                                          <p:spTgt spid="138252"/>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138251"/>
                                        </p:tgtEl>
                                        <p:attrNameLst>
                                          <p:attrName>style.visibility</p:attrName>
                                        </p:attrNameLst>
                                      </p:cBhvr>
                                      <p:to>
                                        <p:strVal val="visible"/>
                                      </p:to>
                                    </p:set>
                                    <p:animEffect transition="in" filter="wipe(left)">
                                      <p:cBhvr>
                                        <p:cTn id="83" dur="500"/>
                                        <p:tgtEl>
                                          <p:spTgt spid="138251"/>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138253"/>
                                        </p:tgtEl>
                                        <p:attrNameLst>
                                          <p:attrName>style.visibility</p:attrName>
                                        </p:attrNameLst>
                                      </p:cBhvr>
                                      <p:to>
                                        <p:strVal val="visible"/>
                                      </p:to>
                                    </p:set>
                                    <p:animEffect transition="in" filter="wipe(left)">
                                      <p:cBhvr>
                                        <p:cTn id="86" dur="500"/>
                                        <p:tgtEl>
                                          <p:spTgt spid="138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animBg="1"/>
      <p:bldP spid="138244" grpId="0" animBg="1"/>
      <p:bldP spid="138245" grpId="0" animBg="1"/>
      <p:bldP spid="138248" grpId="0" animBg="1"/>
      <p:bldP spid="138249" grpId="0" animBg="1"/>
      <p:bldP spid="138250" grpId="0" animBg="1"/>
      <p:bldP spid="138251" grpId="0" animBg="1"/>
      <p:bldP spid="138252" grpId="0" animBg="1"/>
      <p:bldP spid="138253" grpId="0" animBg="1"/>
      <p:bldP spid="138254" grpId="0"/>
      <p:bldP spid="138255" grpId="0"/>
      <p:bldP spid="138256" grpId="0"/>
      <p:bldP spid="138257" grpId="0"/>
      <p:bldP spid="138259" grpId="0"/>
      <p:bldP spid="138260" grpId="0"/>
      <p:bldP spid="138261" grpId="0"/>
      <p:bldP spid="138262" grpId="0"/>
      <p:bldP spid="13826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0"/>
            <a:ext cx="8460241" cy="990865"/>
          </a:xfrm>
        </p:spPr>
        <p:txBody>
          <a:bodyPr/>
          <a:lstStyle/>
          <a:p>
            <a:pPr eaLnBrk="1" hangingPunct="1">
              <a:defRPr/>
            </a:pPr>
            <a:r>
              <a:rPr lang="id-ID" sz="2800" dirty="0" smtClean="0"/>
              <a:t>                      </a:t>
            </a:r>
            <a:r>
              <a:rPr lang="en-US" sz="2800" dirty="0" err="1" smtClean="0"/>
              <a:t>Jurnal</a:t>
            </a:r>
            <a:r>
              <a:rPr lang="en-US" sz="2500" dirty="0" smtClean="0"/>
              <a:t> </a:t>
            </a:r>
            <a:endParaRPr lang="id-ID" sz="2500" dirty="0"/>
          </a:p>
        </p:txBody>
      </p:sp>
      <p:graphicFrame>
        <p:nvGraphicFramePr>
          <p:cNvPr id="89148" name="Group 60"/>
          <p:cNvGraphicFramePr>
            <a:graphicFrameLocks noGrp="1"/>
          </p:cNvGraphicFramePr>
          <p:nvPr/>
        </p:nvGraphicFramePr>
        <p:xfrm>
          <a:off x="206376" y="5029729"/>
          <a:ext cx="8684759" cy="1599408"/>
        </p:xfrm>
        <a:graphic>
          <a:graphicData uri="http://schemas.openxmlformats.org/drawingml/2006/table">
            <a:tbl>
              <a:tblPr/>
              <a:tblGrid>
                <a:gridCol w="1064759"/>
                <a:gridCol w="3910919"/>
                <a:gridCol w="710974"/>
                <a:gridCol w="1500187"/>
                <a:gridCol w="1497920"/>
              </a:tblGrid>
              <a:tr h="456407">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323">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678">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9123" name="Rectangle 35"/>
          <p:cNvSpPr>
            <a:spLocks noChangeArrowheads="1"/>
          </p:cNvSpPr>
          <p:nvPr/>
        </p:nvSpPr>
        <p:spPr bwMode="auto">
          <a:xfrm>
            <a:off x="3048000" y="3505729"/>
            <a:ext cx="5563054" cy="1218407"/>
          </a:xfrm>
          <a:prstGeom prst="rect">
            <a:avLst/>
          </a:prstGeom>
          <a:solidFill>
            <a:schemeClr val="accent1"/>
          </a:solidFill>
          <a:ln w="9525">
            <a:solidFill>
              <a:schemeClr val="tx1"/>
            </a:solidFill>
            <a:miter lim="800000"/>
            <a:headEnd/>
            <a:tailEnd/>
          </a:ln>
        </p:spPr>
        <p:txBody>
          <a:bodyPr lIns="77808" tIns="38904" rIns="77808" bIns="38904"/>
          <a:lstStyle/>
          <a:p>
            <a:pPr marL="388902" indent="-388902" defTabSz="777804"/>
            <a:r>
              <a:rPr lang="id-ID" sz="2100" dirty="0"/>
              <a:t>1. </a:t>
            </a:r>
            <a:endParaRPr lang="en-US" sz="2100" dirty="0"/>
          </a:p>
          <a:p>
            <a:pPr marL="388902" indent="-388902" defTabSz="777804"/>
            <a:r>
              <a:rPr lang="id-ID" sz="2100" dirty="0"/>
              <a:t>2. </a:t>
            </a:r>
          </a:p>
          <a:p>
            <a:pPr marL="388902" indent="-388902" defTabSz="777804"/>
            <a:r>
              <a:rPr lang="id-ID" sz="2100" dirty="0"/>
              <a:t>3. </a:t>
            </a:r>
          </a:p>
        </p:txBody>
      </p:sp>
      <p:sp>
        <p:nvSpPr>
          <p:cNvPr id="89124" name="Oval 36"/>
          <p:cNvSpPr>
            <a:spLocks noChangeArrowheads="1"/>
          </p:cNvSpPr>
          <p:nvPr/>
        </p:nvSpPr>
        <p:spPr bwMode="auto">
          <a:xfrm>
            <a:off x="0" y="3581136"/>
            <a:ext cx="2286000" cy="916781"/>
          </a:xfrm>
          <a:prstGeom prst="ellipse">
            <a:avLst/>
          </a:prstGeom>
          <a:solidFill>
            <a:schemeClr val="accent1"/>
          </a:solidFill>
          <a:ln w="9525">
            <a:solidFill>
              <a:schemeClr val="tx1"/>
            </a:solidFill>
            <a:round/>
            <a:headEnd/>
            <a:tailEnd/>
          </a:ln>
        </p:spPr>
        <p:txBody>
          <a:bodyPr lIns="0" tIns="38904" rIns="0" bIns="38904" anchor="ctr"/>
          <a:lstStyle/>
          <a:p>
            <a:pPr algn="ctr" defTabSz="777804"/>
            <a:r>
              <a:rPr lang="en-US" sz="2100" dirty="0" err="1"/>
              <a:t>Apa</a:t>
            </a:r>
            <a:r>
              <a:rPr lang="en-US" sz="2100" dirty="0"/>
              <a:t> </a:t>
            </a:r>
            <a:r>
              <a:rPr lang="en-US" sz="2100" dirty="0" err="1"/>
              <a:t>pengaruhnya</a:t>
            </a:r>
            <a:endParaRPr lang="en-US" sz="2100" dirty="0"/>
          </a:p>
        </p:txBody>
      </p:sp>
      <p:sp>
        <p:nvSpPr>
          <p:cNvPr id="89125" name="AutoShape 37"/>
          <p:cNvSpPr>
            <a:spLocks noChangeArrowheads="1"/>
          </p:cNvSpPr>
          <p:nvPr/>
        </p:nvSpPr>
        <p:spPr bwMode="auto">
          <a:xfrm>
            <a:off x="2056946" y="3810000"/>
            <a:ext cx="672420" cy="485511"/>
          </a:xfrm>
          <a:prstGeom prst="rightArrow">
            <a:avLst>
              <a:gd name="adj1" fmla="val 50000"/>
              <a:gd name="adj2" fmla="val 40395"/>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4374" name="Text Box 41"/>
          <p:cNvSpPr txBox="1">
            <a:spLocks noChangeArrowheads="1"/>
          </p:cNvSpPr>
          <p:nvPr/>
        </p:nvSpPr>
        <p:spPr bwMode="auto">
          <a:xfrm>
            <a:off x="357158" y="285728"/>
            <a:ext cx="3857652" cy="401733"/>
          </a:xfrm>
          <a:prstGeom prst="rect">
            <a:avLst/>
          </a:prstGeom>
          <a:noFill/>
          <a:ln w="9525">
            <a:noFill/>
            <a:miter lim="800000"/>
            <a:headEnd/>
            <a:tailEnd/>
          </a:ln>
        </p:spPr>
        <p:txBody>
          <a:bodyPr wrap="square" lIns="77808" tIns="38904" rIns="77808" bIns="38904">
            <a:spAutoFit/>
          </a:bodyPr>
          <a:lstStyle/>
          <a:p>
            <a:pPr algn="ctr" defTabSz="777804"/>
            <a:r>
              <a:rPr lang="en-US" sz="2100" dirty="0" err="1"/>
              <a:t>Piutang</a:t>
            </a:r>
            <a:r>
              <a:rPr lang="en-US" sz="2100" dirty="0"/>
              <a:t> </a:t>
            </a:r>
            <a:r>
              <a:rPr lang="en-US" sz="2100" dirty="0" err="1"/>
              <a:t>wesel</a:t>
            </a:r>
            <a:r>
              <a:rPr lang="en-US" sz="2100" dirty="0"/>
              <a:t> </a:t>
            </a:r>
            <a:r>
              <a:rPr lang="en-US" sz="2100" dirty="0" err="1"/>
              <a:t>berkurang</a:t>
            </a:r>
            <a:r>
              <a:rPr lang="en-US" sz="2100" dirty="0"/>
              <a:t> $</a:t>
            </a:r>
            <a:r>
              <a:rPr lang="en-US" sz="2100" dirty="0" smtClean="0"/>
              <a:t>2,50</a:t>
            </a:r>
            <a:r>
              <a:rPr lang="id-ID" sz="2100" dirty="0" smtClean="0"/>
              <a:t> 0</a:t>
            </a:r>
            <a:endParaRPr lang="en-US" sz="2100" dirty="0"/>
          </a:p>
        </p:txBody>
      </p:sp>
      <p:sp>
        <p:nvSpPr>
          <p:cNvPr id="89130" name="Text Box 42"/>
          <p:cNvSpPr txBox="1">
            <a:spLocks noChangeArrowheads="1"/>
          </p:cNvSpPr>
          <p:nvPr/>
        </p:nvSpPr>
        <p:spPr bwMode="auto">
          <a:xfrm>
            <a:off x="3211286" y="3505729"/>
            <a:ext cx="2946617"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Kas</a:t>
            </a:r>
            <a:r>
              <a:rPr lang="en-US" sz="2100" dirty="0"/>
              <a:t> </a:t>
            </a:r>
            <a:r>
              <a:rPr lang="en-US" sz="2100" dirty="0" err="1"/>
              <a:t>bertambah</a:t>
            </a:r>
            <a:r>
              <a:rPr lang="en-US" sz="2100" dirty="0"/>
              <a:t> $2,553,54</a:t>
            </a:r>
          </a:p>
        </p:txBody>
      </p:sp>
      <p:sp>
        <p:nvSpPr>
          <p:cNvPr id="89131" name="Text Box 43"/>
          <p:cNvSpPr txBox="1">
            <a:spLocks noChangeArrowheads="1"/>
          </p:cNvSpPr>
          <p:nvPr/>
        </p:nvSpPr>
        <p:spPr bwMode="auto">
          <a:xfrm>
            <a:off x="3164796" y="3886729"/>
            <a:ext cx="365636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r>
              <a:rPr lang="en-US" sz="2100" dirty="0"/>
              <a:t> </a:t>
            </a:r>
            <a:r>
              <a:rPr lang="en-US" sz="2100" dirty="0" err="1"/>
              <a:t>berkurang</a:t>
            </a:r>
            <a:r>
              <a:rPr lang="en-US" sz="2100" dirty="0"/>
              <a:t> $2,500</a:t>
            </a:r>
          </a:p>
        </p:txBody>
      </p:sp>
      <p:sp>
        <p:nvSpPr>
          <p:cNvPr id="14377" name="Rectangle 44"/>
          <p:cNvSpPr>
            <a:spLocks noChangeArrowheads="1"/>
          </p:cNvSpPr>
          <p:nvPr/>
        </p:nvSpPr>
        <p:spPr bwMode="auto">
          <a:xfrm>
            <a:off x="285720" y="714356"/>
            <a:ext cx="8440964" cy="2590271"/>
          </a:xfrm>
          <a:prstGeom prst="rect">
            <a:avLst/>
          </a:prstGeom>
          <a:solidFill>
            <a:srgbClr val="FFFFCC">
              <a:alpha val="50195"/>
            </a:srgbClr>
          </a:solidFill>
          <a:ln w="9525">
            <a:solidFill>
              <a:srgbClr val="FF0000"/>
            </a:solidFill>
            <a:miter lim="800000"/>
            <a:headEnd/>
            <a:tailEnd/>
          </a:ln>
        </p:spPr>
        <p:txBody>
          <a:bodyPr lIns="77808" tIns="38904" rIns="77808" bIns="38904"/>
          <a:lstStyle/>
          <a:p>
            <a:pPr marL="388902" indent="-388902" defTabSz="777804"/>
            <a:endParaRPr lang="id-ID" sz="2100" dirty="0">
              <a:solidFill>
                <a:schemeClr val="tx2"/>
              </a:solidFill>
            </a:endParaRPr>
          </a:p>
        </p:txBody>
      </p:sp>
      <p:sp>
        <p:nvSpPr>
          <p:cNvPr id="89133" name="Text Box 45"/>
          <p:cNvSpPr txBox="1">
            <a:spLocks noChangeArrowheads="1"/>
          </p:cNvSpPr>
          <p:nvPr/>
        </p:nvSpPr>
        <p:spPr bwMode="auto">
          <a:xfrm>
            <a:off x="571472" y="785794"/>
            <a:ext cx="7929618" cy="352735"/>
          </a:xfrm>
          <a:prstGeom prst="rect">
            <a:avLst/>
          </a:prstGeom>
          <a:noFill/>
          <a:ln w="9525">
            <a:noFill/>
            <a:miter lim="800000"/>
            <a:headEnd/>
            <a:tailEnd/>
          </a:ln>
        </p:spPr>
        <p:txBody>
          <a:bodyPr wrap="square" lIns="90244" tIns="45122" rIns="90244" bIns="45122">
            <a:spAutoFit/>
          </a:bodyPr>
          <a:lstStyle/>
          <a:p>
            <a:pPr defTabSz="900996"/>
            <a:r>
              <a:rPr lang="en-US" sz="1700" b="1" dirty="0">
                <a:latin typeface="Arial" charset="0"/>
              </a:rPr>
              <a:t>Nominal </a:t>
            </a:r>
            <a:r>
              <a:rPr lang="en-US" sz="1700" b="1" dirty="0" err="1">
                <a:latin typeface="Arial" charset="0"/>
              </a:rPr>
              <a:t>piutang</a:t>
            </a:r>
            <a:r>
              <a:rPr lang="en-US" sz="1700" b="1" dirty="0">
                <a:latin typeface="Arial" charset="0"/>
              </a:rPr>
              <a:t> </a:t>
            </a:r>
            <a:r>
              <a:rPr lang="en-US" sz="1700" b="1" dirty="0" err="1">
                <a:latin typeface="Arial" charset="0"/>
              </a:rPr>
              <a:t>wesel</a:t>
            </a:r>
            <a:r>
              <a:rPr lang="en-US" sz="1700" b="1" dirty="0">
                <a:latin typeface="Arial" charset="0"/>
              </a:rPr>
              <a:t>				       </a:t>
            </a:r>
            <a:r>
              <a:rPr lang="id-ID" sz="1700" b="1" dirty="0" smtClean="0">
                <a:latin typeface="Arial" charset="0"/>
              </a:rPr>
              <a:t>     </a:t>
            </a:r>
            <a:r>
              <a:rPr lang="en-US" sz="1700" b="1" dirty="0" smtClean="0">
                <a:latin typeface="Arial" charset="0"/>
              </a:rPr>
              <a:t>       </a:t>
            </a:r>
            <a:r>
              <a:rPr lang="en-US" sz="1700" b="1" dirty="0">
                <a:latin typeface="Arial" charset="0"/>
              </a:rPr>
              <a:t>$  2,500</a:t>
            </a:r>
          </a:p>
        </p:txBody>
      </p:sp>
      <p:sp>
        <p:nvSpPr>
          <p:cNvPr id="89134" name="Text Box 46"/>
          <p:cNvSpPr txBox="1">
            <a:spLocks noChangeArrowheads="1"/>
          </p:cNvSpPr>
          <p:nvPr/>
        </p:nvSpPr>
        <p:spPr bwMode="auto">
          <a:xfrm>
            <a:off x="571472" y="1142984"/>
            <a:ext cx="8104612"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Bunga</a:t>
            </a:r>
            <a:r>
              <a:rPr lang="en-US" sz="2100" dirty="0">
                <a:solidFill>
                  <a:schemeClr val="tx2"/>
                </a:solidFill>
              </a:rPr>
              <a:t> 16 </a:t>
            </a:r>
            <a:r>
              <a:rPr lang="en-US" sz="2100" dirty="0" err="1">
                <a:solidFill>
                  <a:schemeClr val="tx2"/>
                </a:solidFill>
              </a:rPr>
              <a:t>Maret</a:t>
            </a:r>
            <a:r>
              <a:rPr lang="en-US" sz="2100" dirty="0">
                <a:solidFill>
                  <a:schemeClr val="tx2"/>
                </a:solidFill>
              </a:rPr>
              <a:t> </a:t>
            </a:r>
            <a:r>
              <a:rPr lang="en-US" sz="2100" dirty="0" err="1">
                <a:solidFill>
                  <a:schemeClr val="tx2"/>
                </a:solidFill>
              </a:rPr>
              <a:t>s.d</a:t>
            </a:r>
            <a:r>
              <a:rPr lang="en-US" sz="2100" dirty="0">
                <a:solidFill>
                  <a:schemeClr val="tx2"/>
                </a:solidFill>
              </a:rPr>
              <a:t>. 14 </a:t>
            </a:r>
            <a:r>
              <a:rPr lang="en-US" sz="2100" dirty="0" err="1">
                <a:solidFill>
                  <a:schemeClr val="tx2"/>
                </a:solidFill>
              </a:rPr>
              <a:t>Juni</a:t>
            </a:r>
            <a:r>
              <a:rPr lang="en-US" sz="2100" dirty="0">
                <a:solidFill>
                  <a:schemeClr val="tx2"/>
                </a:solidFill>
              </a:rPr>
              <a:t>  2001= 2,500 x 12 %x  90/360	   </a:t>
            </a:r>
            <a:r>
              <a:rPr lang="en-US" sz="2100" u="sng" dirty="0">
                <a:solidFill>
                  <a:schemeClr val="tx2"/>
                </a:solidFill>
              </a:rPr>
              <a:t>$       75.00 +</a:t>
            </a:r>
          </a:p>
        </p:txBody>
      </p:sp>
      <p:sp>
        <p:nvSpPr>
          <p:cNvPr id="89135" name="Text Box 47"/>
          <p:cNvSpPr txBox="1">
            <a:spLocks noChangeArrowheads="1"/>
          </p:cNvSpPr>
          <p:nvPr/>
        </p:nvSpPr>
        <p:spPr bwMode="auto">
          <a:xfrm>
            <a:off x="714348" y="1571612"/>
            <a:ext cx="7944312"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Nilai</a:t>
            </a:r>
            <a:r>
              <a:rPr lang="en-US" sz="2100" dirty="0">
                <a:solidFill>
                  <a:schemeClr val="tx2"/>
                </a:solidFill>
              </a:rPr>
              <a:t> </a:t>
            </a:r>
            <a:r>
              <a:rPr lang="en-US" sz="2100" dirty="0" err="1">
                <a:solidFill>
                  <a:schemeClr val="tx2"/>
                </a:solidFill>
              </a:rPr>
              <a:t>pada</a:t>
            </a:r>
            <a:r>
              <a:rPr lang="en-US" sz="2100" dirty="0">
                <a:solidFill>
                  <a:schemeClr val="tx2"/>
                </a:solidFill>
              </a:rPr>
              <a:t> </a:t>
            </a:r>
            <a:r>
              <a:rPr lang="en-US" sz="2100" dirty="0" err="1">
                <a:solidFill>
                  <a:schemeClr val="tx2"/>
                </a:solidFill>
              </a:rPr>
              <a:t>jatuh</a:t>
            </a:r>
            <a:r>
              <a:rPr lang="en-US" sz="2100" dirty="0">
                <a:solidFill>
                  <a:schemeClr val="tx2"/>
                </a:solidFill>
              </a:rPr>
              <a:t> tempo					   $  2,575.00</a:t>
            </a:r>
          </a:p>
        </p:txBody>
      </p:sp>
      <p:sp>
        <p:nvSpPr>
          <p:cNvPr id="89136" name="Text Box 48"/>
          <p:cNvSpPr txBox="1">
            <a:spLocks noChangeArrowheads="1"/>
          </p:cNvSpPr>
          <p:nvPr/>
        </p:nvSpPr>
        <p:spPr bwMode="auto">
          <a:xfrm>
            <a:off x="785786" y="2071678"/>
            <a:ext cx="8037030" cy="414291"/>
          </a:xfrm>
          <a:prstGeom prst="rect">
            <a:avLst/>
          </a:prstGeom>
          <a:noFill/>
          <a:ln w="9525">
            <a:noFill/>
            <a:miter lim="800000"/>
            <a:headEnd/>
            <a:tailEnd/>
          </a:ln>
        </p:spPr>
        <p:txBody>
          <a:bodyPr wrap="none" lIns="90244" tIns="45122" rIns="90244" bIns="45122">
            <a:spAutoFit/>
          </a:bodyPr>
          <a:lstStyle/>
          <a:p>
            <a:pPr defTabSz="900996"/>
            <a:r>
              <a:rPr lang="en-US" sz="2100" dirty="0">
                <a:solidFill>
                  <a:schemeClr val="tx2"/>
                </a:solidFill>
              </a:rPr>
              <a:t>Discount : 15 Mei </a:t>
            </a:r>
            <a:r>
              <a:rPr lang="en-US" sz="2100" dirty="0" err="1">
                <a:solidFill>
                  <a:schemeClr val="tx2"/>
                </a:solidFill>
              </a:rPr>
              <a:t>s.d</a:t>
            </a:r>
            <a:r>
              <a:rPr lang="en-US" sz="2100" dirty="0">
                <a:solidFill>
                  <a:schemeClr val="tx2"/>
                </a:solidFill>
              </a:rPr>
              <a:t>. 14 </a:t>
            </a:r>
            <a:r>
              <a:rPr lang="en-US" sz="2100" dirty="0" err="1">
                <a:solidFill>
                  <a:schemeClr val="tx2"/>
                </a:solidFill>
              </a:rPr>
              <a:t>Juni</a:t>
            </a:r>
            <a:r>
              <a:rPr lang="en-US" sz="2100" dirty="0">
                <a:solidFill>
                  <a:schemeClr val="tx2"/>
                </a:solidFill>
              </a:rPr>
              <a:t> 2001= 2,575 x 10 % x 30/3      </a:t>
            </a:r>
            <a:r>
              <a:rPr lang="en-US" sz="2100" u="sng" dirty="0">
                <a:solidFill>
                  <a:schemeClr val="tx2"/>
                </a:solidFill>
              </a:rPr>
              <a:t> $       21.46 -</a:t>
            </a:r>
          </a:p>
        </p:txBody>
      </p:sp>
      <p:sp>
        <p:nvSpPr>
          <p:cNvPr id="89137" name="Text Box 49"/>
          <p:cNvSpPr txBox="1">
            <a:spLocks noChangeArrowheads="1"/>
          </p:cNvSpPr>
          <p:nvPr/>
        </p:nvSpPr>
        <p:spPr bwMode="auto">
          <a:xfrm>
            <a:off x="712055" y="2571744"/>
            <a:ext cx="8431945" cy="414291"/>
          </a:xfrm>
          <a:prstGeom prst="rect">
            <a:avLst/>
          </a:prstGeom>
          <a:noFill/>
          <a:ln w="9525">
            <a:noFill/>
            <a:miter lim="800000"/>
            <a:headEnd/>
            <a:tailEnd/>
          </a:ln>
        </p:spPr>
        <p:txBody>
          <a:bodyPr wrap="none" lIns="90244" tIns="45122" rIns="90244" bIns="45122">
            <a:spAutoFit/>
          </a:bodyPr>
          <a:lstStyle/>
          <a:p>
            <a:pPr defTabSz="900996"/>
            <a:r>
              <a:rPr lang="en-US" sz="2100" dirty="0" err="1">
                <a:solidFill>
                  <a:schemeClr val="tx2"/>
                </a:solidFill>
              </a:rPr>
              <a:t>Jumlah</a:t>
            </a:r>
            <a:r>
              <a:rPr lang="en-US" sz="2100" dirty="0">
                <a:solidFill>
                  <a:schemeClr val="tx2"/>
                </a:solidFill>
              </a:rPr>
              <a:t> yang </a:t>
            </a:r>
            <a:r>
              <a:rPr lang="en-US" sz="2100" dirty="0" err="1">
                <a:solidFill>
                  <a:schemeClr val="tx2"/>
                </a:solidFill>
              </a:rPr>
              <a:t>diterima</a:t>
            </a:r>
            <a:r>
              <a:rPr lang="en-US" sz="2100" dirty="0">
                <a:solidFill>
                  <a:schemeClr val="tx2"/>
                </a:solidFill>
              </a:rPr>
              <a:t>					   $  2,553,54	 </a:t>
            </a:r>
          </a:p>
        </p:txBody>
      </p:sp>
      <p:sp>
        <p:nvSpPr>
          <p:cNvPr id="89138" name="Text Box 50"/>
          <p:cNvSpPr txBox="1">
            <a:spLocks noChangeArrowheads="1"/>
          </p:cNvSpPr>
          <p:nvPr/>
        </p:nvSpPr>
        <p:spPr bwMode="auto">
          <a:xfrm>
            <a:off x="3178402" y="4267729"/>
            <a:ext cx="4395284"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 </a:t>
            </a:r>
            <a:r>
              <a:rPr lang="en-US" sz="2100" dirty="0" err="1"/>
              <a:t>Pendapatan</a:t>
            </a:r>
            <a:r>
              <a:rPr lang="en-US" sz="2100" dirty="0"/>
              <a:t> </a:t>
            </a:r>
            <a:r>
              <a:rPr lang="en-US" sz="2100" dirty="0" err="1"/>
              <a:t>bunga</a:t>
            </a:r>
            <a:r>
              <a:rPr lang="en-US" sz="2100" dirty="0"/>
              <a:t>  </a:t>
            </a:r>
            <a:r>
              <a:rPr lang="en-US" sz="2100" dirty="0" err="1"/>
              <a:t>bertambah</a:t>
            </a:r>
            <a:r>
              <a:rPr lang="en-US" sz="2100" dirty="0"/>
              <a:t> $53.54</a:t>
            </a:r>
          </a:p>
        </p:txBody>
      </p:sp>
      <p:sp>
        <p:nvSpPr>
          <p:cNvPr id="89139" name="Text Box 51"/>
          <p:cNvSpPr txBox="1">
            <a:spLocks noChangeArrowheads="1"/>
          </p:cNvSpPr>
          <p:nvPr/>
        </p:nvSpPr>
        <p:spPr bwMode="auto">
          <a:xfrm>
            <a:off x="1309688" y="5410729"/>
            <a:ext cx="95254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Kas</a:t>
            </a:r>
            <a:r>
              <a:rPr lang="en-US" sz="2100" dirty="0"/>
              <a:t>       </a:t>
            </a:r>
          </a:p>
        </p:txBody>
      </p:sp>
      <p:sp>
        <p:nvSpPr>
          <p:cNvPr id="89140" name="Text Box 52"/>
          <p:cNvSpPr txBox="1">
            <a:spLocks noChangeArrowheads="1"/>
          </p:cNvSpPr>
          <p:nvPr/>
        </p:nvSpPr>
        <p:spPr bwMode="auto">
          <a:xfrm>
            <a:off x="6311446" y="5410729"/>
            <a:ext cx="153571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2,553.54       </a:t>
            </a:r>
          </a:p>
        </p:txBody>
      </p:sp>
      <p:sp>
        <p:nvSpPr>
          <p:cNvPr id="89141" name="Text Box 53"/>
          <p:cNvSpPr txBox="1">
            <a:spLocks noChangeArrowheads="1"/>
          </p:cNvSpPr>
          <p:nvPr/>
        </p:nvSpPr>
        <p:spPr bwMode="auto">
          <a:xfrm>
            <a:off x="320903" y="5410730"/>
            <a:ext cx="950232" cy="724899"/>
          </a:xfrm>
          <a:prstGeom prst="rect">
            <a:avLst/>
          </a:prstGeom>
          <a:noFill/>
          <a:ln w="9525">
            <a:noFill/>
            <a:miter lim="800000"/>
            <a:headEnd/>
            <a:tailEnd/>
          </a:ln>
        </p:spPr>
        <p:txBody>
          <a:bodyPr lIns="77808" tIns="38904" rIns="77808" bIns="38904">
            <a:spAutoFit/>
          </a:bodyPr>
          <a:lstStyle/>
          <a:p>
            <a:pPr algn="ctr" defTabSz="777804"/>
            <a:r>
              <a:rPr lang="en-US" sz="2100" dirty="0"/>
              <a:t>Mei   15       </a:t>
            </a:r>
          </a:p>
        </p:txBody>
      </p:sp>
      <p:sp>
        <p:nvSpPr>
          <p:cNvPr id="89142" name="Text Box 54"/>
          <p:cNvSpPr txBox="1">
            <a:spLocks noChangeArrowheads="1"/>
          </p:cNvSpPr>
          <p:nvPr/>
        </p:nvSpPr>
        <p:spPr bwMode="auto">
          <a:xfrm>
            <a:off x="1553482" y="5791729"/>
            <a:ext cx="209753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r>
              <a:rPr lang="en-US" sz="2100" dirty="0" err="1"/>
              <a:t>wesel</a:t>
            </a:r>
            <a:r>
              <a:rPr lang="en-US" sz="2100" dirty="0"/>
              <a:t>       </a:t>
            </a:r>
          </a:p>
        </p:txBody>
      </p:sp>
      <p:sp>
        <p:nvSpPr>
          <p:cNvPr id="89143" name="Text Box 55"/>
          <p:cNvSpPr txBox="1">
            <a:spLocks noChangeArrowheads="1"/>
          </p:cNvSpPr>
          <p:nvPr/>
        </p:nvSpPr>
        <p:spPr bwMode="auto">
          <a:xfrm>
            <a:off x="7904616" y="5791729"/>
            <a:ext cx="11958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2,500       </a:t>
            </a:r>
          </a:p>
        </p:txBody>
      </p:sp>
      <p:sp>
        <p:nvSpPr>
          <p:cNvPr id="89144" name="Text Box 56"/>
          <p:cNvSpPr txBox="1">
            <a:spLocks noChangeArrowheads="1"/>
          </p:cNvSpPr>
          <p:nvPr/>
        </p:nvSpPr>
        <p:spPr bwMode="auto">
          <a:xfrm>
            <a:off x="1552349" y="6172729"/>
            <a:ext cx="2624029"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Pendapatan</a:t>
            </a:r>
            <a:r>
              <a:rPr lang="en-US" sz="2100" dirty="0"/>
              <a:t> </a:t>
            </a:r>
            <a:r>
              <a:rPr lang="en-US" sz="2100" dirty="0" err="1"/>
              <a:t>Bunga</a:t>
            </a:r>
            <a:r>
              <a:rPr lang="en-US" sz="2100" dirty="0"/>
              <a:t>       </a:t>
            </a:r>
          </a:p>
        </p:txBody>
      </p:sp>
      <p:sp>
        <p:nvSpPr>
          <p:cNvPr id="89145" name="Text Box 57"/>
          <p:cNvSpPr txBox="1">
            <a:spLocks noChangeArrowheads="1"/>
          </p:cNvSpPr>
          <p:nvPr/>
        </p:nvSpPr>
        <p:spPr bwMode="auto">
          <a:xfrm>
            <a:off x="8180161" y="6172729"/>
            <a:ext cx="11958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53.54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133"/>
                                        </p:tgtEl>
                                        <p:attrNameLst>
                                          <p:attrName>style.visibility</p:attrName>
                                        </p:attrNameLst>
                                      </p:cBhvr>
                                      <p:to>
                                        <p:strVal val="visible"/>
                                      </p:to>
                                    </p:set>
                                    <p:animEffect transition="in" filter="wipe(left)">
                                      <p:cBhvr>
                                        <p:cTn id="7" dur="500"/>
                                        <p:tgtEl>
                                          <p:spTgt spid="891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134"/>
                                        </p:tgtEl>
                                        <p:attrNameLst>
                                          <p:attrName>style.visibility</p:attrName>
                                        </p:attrNameLst>
                                      </p:cBhvr>
                                      <p:to>
                                        <p:strVal val="visible"/>
                                      </p:to>
                                    </p:set>
                                    <p:animEffect transition="in" filter="wipe(left)">
                                      <p:cBhvr>
                                        <p:cTn id="12" dur="500"/>
                                        <p:tgtEl>
                                          <p:spTgt spid="891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9135"/>
                                        </p:tgtEl>
                                        <p:attrNameLst>
                                          <p:attrName>style.visibility</p:attrName>
                                        </p:attrNameLst>
                                      </p:cBhvr>
                                      <p:to>
                                        <p:strVal val="visible"/>
                                      </p:to>
                                    </p:set>
                                    <p:animEffect transition="in" filter="wipe(left)">
                                      <p:cBhvr>
                                        <p:cTn id="17" dur="500"/>
                                        <p:tgtEl>
                                          <p:spTgt spid="891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9136"/>
                                        </p:tgtEl>
                                        <p:attrNameLst>
                                          <p:attrName>style.visibility</p:attrName>
                                        </p:attrNameLst>
                                      </p:cBhvr>
                                      <p:to>
                                        <p:strVal val="visible"/>
                                      </p:to>
                                    </p:set>
                                    <p:animEffect transition="in" filter="wipe(left)">
                                      <p:cBhvr>
                                        <p:cTn id="22" dur="500"/>
                                        <p:tgtEl>
                                          <p:spTgt spid="8913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9137"/>
                                        </p:tgtEl>
                                        <p:attrNameLst>
                                          <p:attrName>style.visibility</p:attrName>
                                        </p:attrNameLst>
                                      </p:cBhvr>
                                      <p:to>
                                        <p:strVal val="visible"/>
                                      </p:to>
                                    </p:set>
                                    <p:animEffect transition="in" filter="wipe(left)">
                                      <p:cBhvr>
                                        <p:cTn id="27" dur="500"/>
                                        <p:tgtEl>
                                          <p:spTgt spid="8913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9124"/>
                                        </p:tgtEl>
                                        <p:attrNameLst>
                                          <p:attrName>style.visibility</p:attrName>
                                        </p:attrNameLst>
                                      </p:cBhvr>
                                      <p:to>
                                        <p:strVal val="visible"/>
                                      </p:to>
                                    </p:set>
                                    <p:animEffect transition="in" filter="wipe(left)">
                                      <p:cBhvr>
                                        <p:cTn id="32" dur="500"/>
                                        <p:tgtEl>
                                          <p:spTgt spid="8912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9125"/>
                                        </p:tgtEl>
                                        <p:attrNameLst>
                                          <p:attrName>style.visibility</p:attrName>
                                        </p:attrNameLst>
                                      </p:cBhvr>
                                      <p:to>
                                        <p:strVal val="visible"/>
                                      </p:to>
                                    </p:set>
                                    <p:animEffect transition="in" filter="wipe(down)">
                                      <p:cBhvr>
                                        <p:cTn id="37" dur="500"/>
                                        <p:tgtEl>
                                          <p:spTgt spid="8912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9123"/>
                                        </p:tgtEl>
                                        <p:attrNameLst>
                                          <p:attrName>style.visibility</p:attrName>
                                        </p:attrNameLst>
                                      </p:cBhvr>
                                      <p:to>
                                        <p:strVal val="visible"/>
                                      </p:to>
                                    </p:set>
                                    <p:animEffect transition="in" filter="wipe(left)">
                                      <p:cBhvr>
                                        <p:cTn id="42" dur="500"/>
                                        <p:tgtEl>
                                          <p:spTgt spid="891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9130"/>
                                        </p:tgtEl>
                                        <p:attrNameLst>
                                          <p:attrName>style.visibility</p:attrName>
                                        </p:attrNameLst>
                                      </p:cBhvr>
                                      <p:to>
                                        <p:strVal val="visible"/>
                                      </p:to>
                                    </p:set>
                                    <p:animEffect transition="in" filter="wipe(left)">
                                      <p:cBhvr>
                                        <p:cTn id="47" dur="500"/>
                                        <p:tgtEl>
                                          <p:spTgt spid="891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9131"/>
                                        </p:tgtEl>
                                        <p:attrNameLst>
                                          <p:attrName>style.visibility</p:attrName>
                                        </p:attrNameLst>
                                      </p:cBhvr>
                                      <p:to>
                                        <p:strVal val="visible"/>
                                      </p:to>
                                    </p:set>
                                    <p:animEffect transition="in" filter="wipe(left)">
                                      <p:cBhvr>
                                        <p:cTn id="52" dur="500"/>
                                        <p:tgtEl>
                                          <p:spTgt spid="8913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9138"/>
                                        </p:tgtEl>
                                        <p:attrNameLst>
                                          <p:attrName>style.visibility</p:attrName>
                                        </p:attrNameLst>
                                      </p:cBhvr>
                                      <p:to>
                                        <p:strVal val="visible"/>
                                      </p:to>
                                    </p:set>
                                    <p:animEffect transition="in" filter="wipe(left)">
                                      <p:cBhvr>
                                        <p:cTn id="57" dur="500"/>
                                        <p:tgtEl>
                                          <p:spTgt spid="8913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89148"/>
                                        </p:tgtEl>
                                        <p:attrNameLst>
                                          <p:attrName>style.visibility</p:attrName>
                                        </p:attrNameLst>
                                      </p:cBhvr>
                                      <p:to>
                                        <p:strVal val="visible"/>
                                      </p:to>
                                    </p:set>
                                    <p:animEffect transition="in" filter="wipe(left)">
                                      <p:cBhvr>
                                        <p:cTn id="62" dur="500"/>
                                        <p:tgtEl>
                                          <p:spTgt spid="8914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89141"/>
                                        </p:tgtEl>
                                        <p:attrNameLst>
                                          <p:attrName>style.visibility</p:attrName>
                                        </p:attrNameLst>
                                      </p:cBhvr>
                                      <p:to>
                                        <p:strVal val="visible"/>
                                      </p:to>
                                    </p:set>
                                    <p:animEffect transition="in" filter="wipe(left)">
                                      <p:cBhvr>
                                        <p:cTn id="67" dur="500"/>
                                        <p:tgtEl>
                                          <p:spTgt spid="8914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89139"/>
                                        </p:tgtEl>
                                        <p:attrNameLst>
                                          <p:attrName>style.visibility</p:attrName>
                                        </p:attrNameLst>
                                      </p:cBhvr>
                                      <p:to>
                                        <p:strVal val="visible"/>
                                      </p:to>
                                    </p:set>
                                    <p:animEffect transition="in" filter="wipe(left)">
                                      <p:cBhvr>
                                        <p:cTn id="72" dur="500"/>
                                        <p:tgtEl>
                                          <p:spTgt spid="89139"/>
                                        </p:tgtEl>
                                      </p:cBhvr>
                                    </p:animEffect>
                                  </p:childTnLst>
                                </p:cTn>
                              </p:par>
                            </p:childTnLst>
                          </p:cTn>
                        </p:par>
                        <p:par>
                          <p:cTn id="73" fill="hold">
                            <p:stCondLst>
                              <p:cond delay="500"/>
                            </p:stCondLst>
                            <p:childTnLst>
                              <p:par>
                                <p:cTn id="74" presetID="22" presetClass="entr" presetSubtype="8" fill="hold" grpId="0" nodeType="afterEffect">
                                  <p:stCondLst>
                                    <p:cond delay="0"/>
                                  </p:stCondLst>
                                  <p:childTnLst>
                                    <p:set>
                                      <p:cBhvr>
                                        <p:cTn id="75" dur="1" fill="hold">
                                          <p:stCondLst>
                                            <p:cond delay="0"/>
                                          </p:stCondLst>
                                        </p:cTn>
                                        <p:tgtEl>
                                          <p:spTgt spid="89140"/>
                                        </p:tgtEl>
                                        <p:attrNameLst>
                                          <p:attrName>style.visibility</p:attrName>
                                        </p:attrNameLst>
                                      </p:cBhvr>
                                      <p:to>
                                        <p:strVal val="visible"/>
                                      </p:to>
                                    </p:set>
                                    <p:animEffect transition="in" filter="wipe(left)">
                                      <p:cBhvr>
                                        <p:cTn id="76" dur="500"/>
                                        <p:tgtEl>
                                          <p:spTgt spid="89140"/>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89142"/>
                                        </p:tgtEl>
                                        <p:attrNameLst>
                                          <p:attrName>style.visibility</p:attrName>
                                        </p:attrNameLst>
                                      </p:cBhvr>
                                      <p:to>
                                        <p:strVal val="visible"/>
                                      </p:to>
                                    </p:set>
                                    <p:animEffect transition="in" filter="wipe(left)">
                                      <p:cBhvr>
                                        <p:cTn id="81" dur="500"/>
                                        <p:tgtEl>
                                          <p:spTgt spid="89142"/>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89143"/>
                                        </p:tgtEl>
                                        <p:attrNameLst>
                                          <p:attrName>style.visibility</p:attrName>
                                        </p:attrNameLst>
                                      </p:cBhvr>
                                      <p:to>
                                        <p:strVal val="visible"/>
                                      </p:to>
                                    </p:set>
                                    <p:animEffect transition="in" filter="wipe(left)">
                                      <p:cBhvr>
                                        <p:cTn id="86" dur="500"/>
                                        <p:tgtEl>
                                          <p:spTgt spid="89143"/>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89144"/>
                                        </p:tgtEl>
                                        <p:attrNameLst>
                                          <p:attrName>style.visibility</p:attrName>
                                        </p:attrNameLst>
                                      </p:cBhvr>
                                      <p:to>
                                        <p:strVal val="visible"/>
                                      </p:to>
                                    </p:set>
                                    <p:animEffect transition="in" filter="wipe(left)">
                                      <p:cBhvr>
                                        <p:cTn id="91" dur="500"/>
                                        <p:tgtEl>
                                          <p:spTgt spid="89144"/>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89145"/>
                                        </p:tgtEl>
                                        <p:attrNameLst>
                                          <p:attrName>style.visibility</p:attrName>
                                        </p:attrNameLst>
                                      </p:cBhvr>
                                      <p:to>
                                        <p:strVal val="visible"/>
                                      </p:to>
                                    </p:set>
                                    <p:animEffect transition="in" filter="wipe(left)">
                                      <p:cBhvr>
                                        <p:cTn id="96" dur="500"/>
                                        <p:tgtEl>
                                          <p:spTgt spid="89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23" grpId="0" animBg="1" autoUpdateAnimBg="0"/>
      <p:bldP spid="89124" grpId="0" animBg="1" autoUpdateAnimBg="0"/>
      <p:bldP spid="89125" grpId="0" animBg="1"/>
      <p:bldP spid="89130" grpId="0" autoUpdateAnimBg="0"/>
      <p:bldP spid="89131" grpId="0" autoUpdateAnimBg="0"/>
      <p:bldP spid="89133" grpId="0" autoUpdateAnimBg="0"/>
      <p:bldP spid="89134" grpId="0" autoUpdateAnimBg="0"/>
      <p:bldP spid="89135" grpId="0" autoUpdateAnimBg="0"/>
      <p:bldP spid="89136" grpId="0" autoUpdateAnimBg="0"/>
      <p:bldP spid="89137" grpId="0" autoUpdateAnimBg="0"/>
      <p:bldP spid="89138" grpId="0" autoUpdateAnimBg="0"/>
      <p:bldP spid="89139" grpId="0" autoUpdateAnimBg="0"/>
      <p:bldP spid="89140" grpId="0" autoUpdateAnimBg="0"/>
      <p:bldP spid="89141" grpId="0" autoUpdateAnimBg="0"/>
      <p:bldP spid="89142" grpId="0" autoUpdateAnimBg="0"/>
      <p:bldP spid="89143" grpId="0" autoUpdateAnimBg="0"/>
      <p:bldP spid="89144" grpId="0" autoUpdateAnimBg="0"/>
      <p:bldP spid="89145"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0350" name="Group 62"/>
          <p:cNvGraphicFramePr>
            <a:graphicFrameLocks noGrp="1"/>
          </p:cNvGraphicFramePr>
          <p:nvPr/>
        </p:nvGraphicFramePr>
        <p:xfrm>
          <a:off x="206376" y="5029729"/>
          <a:ext cx="8684759" cy="1599408"/>
        </p:xfrm>
        <a:graphic>
          <a:graphicData uri="http://schemas.openxmlformats.org/drawingml/2006/table">
            <a:tbl>
              <a:tblPr/>
              <a:tblGrid>
                <a:gridCol w="1064759"/>
                <a:gridCol w="3910919"/>
                <a:gridCol w="710974"/>
                <a:gridCol w="1500187"/>
                <a:gridCol w="1497920"/>
              </a:tblGrid>
              <a:tr h="456407">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323">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678">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0324" name="Oval 36"/>
          <p:cNvSpPr>
            <a:spLocks noChangeArrowheads="1"/>
          </p:cNvSpPr>
          <p:nvPr/>
        </p:nvSpPr>
        <p:spPr bwMode="auto">
          <a:xfrm>
            <a:off x="3048000" y="1905000"/>
            <a:ext cx="2612571" cy="508000"/>
          </a:xfrm>
          <a:prstGeom prst="ellipse">
            <a:avLst/>
          </a:prstGeom>
          <a:solidFill>
            <a:schemeClr val="accent1"/>
          </a:solidFill>
          <a:ln w="9525">
            <a:solidFill>
              <a:schemeClr val="tx1"/>
            </a:solidFill>
            <a:round/>
            <a:headEnd/>
            <a:tailEnd/>
          </a:ln>
        </p:spPr>
        <p:txBody>
          <a:bodyPr lIns="0" tIns="38904" rIns="0" bIns="38904" anchor="ctr"/>
          <a:lstStyle/>
          <a:p>
            <a:pPr algn="ctr" defTabSz="777804"/>
            <a:r>
              <a:rPr lang="en-US" sz="2100" dirty="0" err="1"/>
              <a:t>Apa</a:t>
            </a:r>
            <a:r>
              <a:rPr lang="en-US" sz="2100" dirty="0"/>
              <a:t> </a:t>
            </a:r>
            <a:r>
              <a:rPr lang="en-US" sz="2100" dirty="0" err="1"/>
              <a:t>pengaruhnya</a:t>
            </a:r>
            <a:endParaRPr lang="en-US" sz="2100" dirty="0"/>
          </a:p>
        </p:txBody>
      </p:sp>
      <p:sp>
        <p:nvSpPr>
          <p:cNvPr id="140325" name="AutoShape 37"/>
          <p:cNvSpPr>
            <a:spLocks noChangeArrowheads="1"/>
          </p:cNvSpPr>
          <p:nvPr/>
        </p:nvSpPr>
        <p:spPr bwMode="auto">
          <a:xfrm rot="5400000">
            <a:off x="3918479" y="2724074"/>
            <a:ext cx="783167" cy="415018"/>
          </a:xfrm>
          <a:prstGeom prst="rightArrow">
            <a:avLst>
              <a:gd name="adj1" fmla="val 50000"/>
              <a:gd name="adj2" fmla="val 40437"/>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40327" name="Text Box 39"/>
          <p:cNvSpPr txBox="1">
            <a:spLocks noChangeArrowheads="1"/>
          </p:cNvSpPr>
          <p:nvPr/>
        </p:nvSpPr>
        <p:spPr bwMode="auto">
          <a:xfrm>
            <a:off x="404813" y="3505729"/>
            <a:ext cx="5709681"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1 </a:t>
            </a:r>
            <a:r>
              <a:rPr lang="en-US" sz="2100" dirty="0" err="1"/>
              <a:t>Timbul</a:t>
            </a:r>
            <a:r>
              <a:rPr lang="en-US" sz="2100" dirty="0"/>
              <a:t> </a:t>
            </a:r>
            <a:r>
              <a:rPr lang="en-US" sz="2100" dirty="0" err="1"/>
              <a:t>piutang</a:t>
            </a:r>
            <a:r>
              <a:rPr lang="en-US" sz="2100" dirty="0"/>
              <a:t> </a:t>
            </a:r>
            <a:r>
              <a:rPr lang="en-US" sz="2100" dirty="0" err="1"/>
              <a:t>usaha</a:t>
            </a:r>
            <a:r>
              <a:rPr lang="en-US" sz="2100" dirty="0"/>
              <a:t> </a:t>
            </a:r>
            <a:r>
              <a:rPr lang="en-US" sz="2100" dirty="0" err="1"/>
              <a:t>ke</a:t>
            </a:r>
            <a:r>
              <a:rPr lang="en-US" sz="2100" dirty="0"/>
              <a:t> </a:t>
            </a:r>
            <a:r>
              <a:rPr lang="en-US" sz="2100" dirty="0" err="1"/>
              <a:t>penerbit</a:t>
            </a:r>
            <a:r>
              <a:rPr lang="en-US" sz="2100" dirty="0"/>
              <a:t> </a:t>
            </a:r>
            <a:r>
              <a:rPr lang="en-US" sz="2100" dirty="0" err="1"/>
              <a:t>promes</a:t>
            </a:r>
            <a:r>
              <a:rPr lang="en-US" sz="2100" dirty="0"/>
              <a:t> $2,575</a:t>
            </a:r>
          </a:p>
        </p:txBody>
      </p:sp>
      <p:sp>
        <p:nvSpPr>
          <p:cNvPr id="140328" name="Text Box 40"/>
          <p:cNvSpPr txBox="1">
            <a:spLocks noChangeArrowheads="1"/>
          </p:cNvSpPr>
          <p:nvPr/>
        </p:nvSpPr>
        <p:spPr bwMode="auto">
          <a:xfrm>
            <a:off x="500063" y="4208199"/>
            <a:ext cx="277586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 </a:t>
            </a:r>
            <a:r>
              <a:rPr lang="en-US" sz="2100" dirty="0" err="1"/>
              <a:t>Kas</a:t>
            </a:r>
            <a:r>
              <a:rPr lang="en-US" sz="2100" dirty="0"/>
              <a:t> </a:t>
            </a:r>
            <a:r>
              <a:rPr lang="en-US" sz="2100" dirty="0" err="1"/>
              <a:t>berkurang</a:t>
            </a:r>
            <a:r>
              <a:rPr lang="en-US" sz="2100" dirty="0"/>
              <a:t> $2,575</a:t>
            </a:r>
          </a:p>
        </p:txBody>
      </p:sp>
      <p:sp>
        <p:nvSpPr>
          <p:cNvPr id="140336" name="Text Box 48"/>
          <p:cNvSpPr txBox="1">
            <a:spLocks noChangeArrowheads="1"/>
          </p:cNvSpPr>
          <p:nvPr/>
        </p:nvSpPr>
        <p:spPr bwMode="auto">
          <a:xfrm>
            <a:off x="1322161" y="5410729"/>
            <a:ext cx="1409018"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Piutang</a:t>
            </a:r>
            <a:r>
              <a:rPr lang="en-US" sz="2100" dirty="0"/>
              <a:t>       </a:t>
            </a:r>
          </a:p>
        </p:txBody>
      </p:sp>
      <p:sp>
        <p:nvSpPr>
          <p:cNvPr id="140337" name="Text Box 49"/>
          <p:cNvSpPr txBox="1">
            <a:spLocks noChangeArrowheads="1"/>
          </p:cNvSpPr>
          <p:nvPr/>
        </p:nvSpPr>
        <p:spPr bwMode="auto">
          <a:xfrm>
            <a:off x="6499679" y="5410729"/>
            <a:ext cx="11958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2,575       </a:t>
            </a:r>
          </a:p>
        </p:txBody>
      </p:sp>
      <p:sp>
        <p:nvSpPr>
          <p:cNvPr id="140338" name="Text Box 50"/>
          <p:cNvSpPr txBox="1">
            <a:spLocks noChangeArrowheads="1"/>
          </p:cNvSpPr>
          <p:nvPr/>
        </p:nvSpPr>
        <p:spPr bwMode="auto">
          <a:xfrm>
            <a:off x="320903" y="5410729"/>
            <a:ext cx="950232" cy="724899"/>
          </a:xfrm>
          <a:prstGeom prst="rect">
            <a:avLst/>
          </a:prstGeom>
          <a:noFill/>
          <a:ln w="9525">
            <a:noFill/>
            <a:miter lim="800000"/>
            <a:headEnd/>
            <a:tailEnd/>
          </a:ln>
        </p:spPr>
        <p:txBody>
          <a:bodyPr lIns="77808" tIns="38904" rIns="77808" bIns="38904">
            <a:spAutoFit/>
          </a:bodyPr>
          <a:lstStyle/>
          <a:p>
            <a:pPr algn="ctr" defTabSz="777804"/>
            <a:r>
              <a:rPr lang="en-US" sz="2100" dirty="0" err="1"/>
              <a:t>Juni</a:t>
            </a:r>
            <a:r>
              <a:rPr lang="en-US" sz="2100" dirty="0"/>
              <a:t>  14       </a:t>
            </a:r>
          </a:p>
        </p:txBody>
      </p:sp>
      <p:sp>
        <p:nvSpPr>
          <p:cNvPr id="140339" name="Text Box 51"/>
          <p:cNvSpPr txBox="1">
            <a:spLocks noChangeArrowheads="1"/>
          </p:cNvSpPr>
          <p:nvPr/>
        </p:nvSpPr>
        <p:spPr bwMode="auto">
          <a:xfrm>
            <a:off x="1611313" y="5791729"/>
            <a:ext cx="952546" cy="401733"/>
          </a:xfrm>
          <a:prstGeom prst="rect">
            <a:avLst/>
          </a:prstGeom>
          <a:noFill/>
          <a:ln w="9525">
            <a:noFill/>
            <a:miter lim="800000"/>
            <a:headEnd/>
            <a:tailEnd/>
          </a:ln>
        </p:spPr>
        <p:txBody>
          <a:bodyPr wrap="none" lIns="77808" tIns="38904" rIns="77808" bIns="38904">
            <a:spAutoFit/>
          </a:bodyPr>
          <a:lstStyle/>
          <a:p>
            <a:pPr algn="ctr" defTabSz="777804"/>
            <a:r>
              <a:rPr lang="en-US" sz="2100" dirty="0" err="1"/>
              <a:t>Kas</a:t>
            </a:r>
            <a:r>
              <a:rPr lang="en-US" sz="2100" dirty="0"/>
              <a:t>       </a:t>
            </a:r>
          </a:p>
        </p:txBody>
      </p:sp>
      <p:sp>
        <p:nvSpPr>
          <p:cNvPr id="140340" name="Text Box 52"/>
          <p:cNvSpPr txBox="1">
            <a:spLocks noChangeArrowheads="1"/>
          </p:cNvSpPr>
          <p:nvPr/>
        </p:nvSpPr>
        <p:spPr bwMode="auto">
          <a:xfrm>
            <a:off x="7904616" y="5791729"/>
            <a:ext cx="1195883"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2,575       </a:t>
            </a:r>
          </a:p>
        </p:txBody>
      </p:sp>
      <p:sp>
        <p:nvSpPr>
          <p:cNvPr id="15403" name="Rectangle 55"/>
          <p:cNvSpPr>
            <a:spLocks noChangeArrowheads="1"/>
          </p:cNvSpPr>
          <p:nvPr/>
        </p:nvSpPr>
        <p:spPr bwMode="auto">
          <a:xfrm>
            <a:off x="151947" y="63501"/>
            <a:ext cx="8459107" cy="1600729"/>
          </a:xfrm>
          <a:prstGeom prst="rect">
            <a:avLst/>
          </a:prstGeom>
          <a:solidFill>
            <a:srgbClr val="FFFFCC">
              <a:alpha val="50195"/>
            </a:srgbClr>
          </a:solidFill>
          <a:ln w="9525">
            <a:solidFill>
              <a:srgbClr val="FF0000"/>
            </a:solidFill>
            <a:miter lim="800000"/>
            <a:headEnd/>
            <a:tailEnd/>
          </a:ln>
        </p:spPr>
        <p:txBody>
          <a:bodyPr lIns="77808" tIns="38904" rIns="77808" bIns="38904" anchor="ctr"/>
          <a:lstStyle/>
          <a:p>
            <a:pPr algn="ctr" defTabSz="777804"/>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tanggal</a:t>
            </a:r>
            <a:r>
              <a:rPr lang="en-US" sz="2100" dirty="0">
                <a:solidFill>
                  <a:schemeClr val="tx2"/>
                </a:solidFill>
                <a:cs typeface="Times New Roman" pitchFamily="18" charset="0"/>
              </a:rPr>
              <a:t> 14 </a:t>
            </a:r>
            <a:r>
              <a:rPr lang="en-US" sz="2100" dirty="0" err="1">
                <a:solidFill>
                  <a:schemeClr val="tx2"/>
                </a:solidFill>
                <a:cs typeface="Times New Roman" pitchFamily="18" charset="0"/>
              </a:rPr>
              <a:t>Juni</a:t>
            </a:r>
            <a:r>
              <a:rPr lang="en-US" sz="2100" dirty="0">
                <a:solidFill>
                  <a:schemeClr val="tx2"/>
                </a:solidFill>
                <a:cs typeface="Times New Roman" pitchFamily="18" charset="0"/>
              </a:rPr>
              <a:t> 2000 Bank </a:t>
            </a:r>
            <a:r>
              <a:rPr lang="en-US" sz="2100" dirty="0" err="1">
                <a:solidFill>
                  <a:schemeClr val="tx2"/>
                </a:solidFill>
                <a:cs typeface="Times New Roman" pitchFamily="18" charset="0"/>
              </a:rPr>
              <a:t>gagal</a:t>
            </a:r>
            <a:r>
              <a:rPr lang="en-US" sz="2100" dirty="0">
                <a:solidFill>
                  <a:schemeClr val="tx2"/>
                </a:solidFill>
                <a:cs typeface="Times New Roman" pitchFamily="18" charset="0"/>
              </a:rPr>
              <a:t> </a:t>
            </a:r>
            <a:r>
              <a:rPr lang="en-US" sz="2100" dirty="0" err="1">
                <a:solidFill>
                  <a:schemeClr val="tx2"/>
                </a:solidFill>
                <a:cs typeface="Times New Roman" pitchFamily="18" charset="0"/>
              </a:rPr>
              <a:t>menagih</a:t>
            </a:r>
            <a:r>
              <a:rPr lang="en-US" sz="2100" dirty="0">
                <a:solidFill>
                  <a:schemeClr val="tx2"/>
                </a:solidFill>
                <a:cs typeface="Times New Roman" pitchFamily="18" charset="0"/>
              </a:rPr>
              <a:t> </a:t>
            </a:r>
            <a:r>
              <a:rPr lang="en-US" sz="2100" dirty="0" err="1">
                <a:solidFill>
                  <a:schemeClr val="tx2"/>
                </a:solidFill>
                <a:cs typeface="Times New Roman" pitchFamily="18" charset="0"/>
              </a:rPr>
              <a:t>promes</a:t>
            </a:r>
            <a:r>
              <a:rPr lang="en-US" sz="2100" dirty="0">
                <a:solidFill>
                  <a:schemeClr val="tx2"/>
                </a:solidFill>
                <a:cs typeface="Times New Roman" pitchFamily="18" charset="0"/>
              </a:rPr>
              <a:t>  $2,500 </a:t>
            </a:r>
            <a:r>
              <a:rPr lang="en-US" sz="2100" dirty="0" err="1">
                <a:solidFill>
                  <a:schemeClr val="tx2"/>
                </a:solidFill>
                <a:cs typeface="Times New Roman" pitchFamily="18" charset="0"/>
              </a:rPr>
              <a:t>dan</a:t>
            </a:r>
            <a:r>
              <a:rPr lang="en-US" sz="2100" dirty="0">
                <a:solidFill>
                  <a:schemeClr val="tx2"/>
                </a:solidFill>
                <a:cs typeface="Times New Roman" pitchFamily="18" charset="0"/>
              </a:rPr>
              <a:t> Bank </a:t>
            </a:r>
            <a:r>
              <a:rPr lang="en-US" sz="2100" dirty="0" err="1">
                <a:solidFill>
                  <a:schemeClr val="tx2"/>
                </a:solidFill>
                <a:cs typeface="Times New Roman" pitchFamily="18" charset="0"/>
              </a:rPr>
              <a:t>menagih</a:t>
            </a:r>
            <a:r>
              <a:rPr lang="en-US" sz="2100" dirty="0">
                <a:solidFill>
                  <a:schemeClr val="tx2"/>
                </a:solidFill>
                <a:cs typeface="Times New Roman" pitchFamily="18" charset="0"/>
              </a:rPr>
              <a:t> </a:t>
            </a:r>
            <a:r>
              <a:rPr lang="en-US" sz="2100" dirty="0" err="1">
                <a:solidFill>
                  <a:schemeClr val="tx2"/>
                </a:solidFill>
                <a:cs typeface="Times New Roman" pitchFamily="18" charset="0"/>
              </a:rPr>
              <a:t>pada</a:t>
            </a:r>
            <a:r>
              <a:rPr lang="en-US" sz="2100" dirty="0">
                <a:solidFill>
                  <a:schemeClr val="tx2"/>
                </a:solidFill>
                <a:cs typeface="Times New Roman" pitchFamily="18" charset="0"/>
              </a:rPr>
              <a:t> </a:t>
            </a:r>
            <a:r>
              <a:rPr lang="en-US" sz="2100" dirty="0" err="1">
                <a:solidFill>
                  <a:schemeClr val="tx2"/>
                </a:solidFill>
                <a:cs typeface="Times New Roman" pitchFamily="18" charset="0"/>
              </a:rPr>
              <a:t>perusahaan</a:t>
            </a:r>
            <a:r>
              <a:rPr lang="en-US" sz="2100" dirty="0">
                <a:solidFill>
                  <a:schemeClr val="tx2"/>
                </a:solidFill>
                <a:cs typeface="Times New Roman" pitchFamily="18" charset="0"/>
              </a:rPr>
              <a:t> </a:t>
            </a:r>
            <a:r>
              <a:rPr lang="en-US" sz="2100" dirty="0" err="1">
                <a:solidFill>
                  <a:schemeClr val="tx2"/>
                </a:solidFill>
                <a:cs typeface="Times New Roman" pitchFamily="18" charset="0"/>
              </a:rPr>
              <a:t>sebesar</a:t>
            </a:r>
            <a:r>
              <a:rPr lang="en-US" sz="2100" dirty="0">
                <a:solidFill>
                  <a:schemeClr val="tx2"/>
                </a:solidFill>
                <a:cs typeface="Times New Roman" pitchFamily="18" charset="0"/>
              </a:rPr>
              <a:t> $2,575.</a:t>
            </a:r>
            <a:endParaRPr lang="id-ID" sz="2100" dirty="0">
              <a:solidFill>
                <a:schemeClr val="tx2"/>
              </a:solidFill>
            </a:endParaRPr>
          </a:p>
        </p:txBody>
      </p:sp>
      <p:sp>
        <p:nvSpPr>
          <p:cNvPr id="140346" name="AutoShape 58"/>
          <p:cNvSpPr>
            <a:spLocks noChangeArrowheads="1"/>
          </p:cNvSpPr>
          <p:nvPr/>
        </p:nvSpPr>
        <p:spPr bwMode="auto">
          <a:xfrm>
            <a:off x="6313715" y="3556000"/>
            <a:ext cx="696232" cy="404813"/>
          </a:xfrm>
          <a:custGeom>
            <a:avLst/>
            <a:gdLst>
              <a:gd name="T0" fmla="*/ 731044 w 21600"/>
              <a:gd name="T1" fmla="*/ 0 h 21600"/>
              <a:gd name="T2" fmla="*/ 0 w 21600"/>
              <a:gd name="T3" fmla="*/ 242888 h 21600"/>
              <a:gd name="T4" fmla="*/ 731044 w 21600"/>
              <a:gd name="T5" fmla="*/ 485775 h 21600"/>
              <a:gd name="T6" fmla="*/ 974725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40347" name="Text Box 59"/>
          <p:cNvSpPr txBox="1">
            <a:spLocks noChangeArrowheads="1"/>
          </p:cNvSpPr>
          <p:nvPr/>
        </p:nvSpPr>
        <p:spPr bwMode="auto">
          <a:xfrm>
            <a:off x="7343322" y="3546740"/>
            <a:ext cx="692006" cy="352735"/>
          </a:xfrm>
          <a:prstGeom prst="rect">
            <a:avLst/>
          </a:prstGeom>
          <a:noFill/>
          <a:ln w="9525">
            <a:noFill/>
            <a:miter lim="800000"/>
            <a:headEnd/>
            <a:tailEnd/>
          </a:ln>
        </p:spPr>
        <p:txBody>
          <a:bodyPr wrap="none" lIns="90244" tIns="45122" rIns="90244" bIns="45122">
            <a:spAutoFit/>
          </a:bodyPr>
          <a:lstStyle/>
          <a:p>
            <a:pPr defTabSz="900996"/>
            <a:r>
              <a:rPr lang="en-US" sz="1700" dirty="0">
                <a:latin typeface="Arial" charset="0"/>
              </a:rPr>
              <a:t>Debit</a:t>
            </a:r>
          </a:p>
        </p:txBody>
      </p:sp>
      <p:sp>
        <p:nvSpPr>
          <p:cNvPr id="140348" name="AutoShape 60"/>
          <p:cNvSpPr>
            <a:spLocks noChangeArrowheads="1"/>
          </p:cNvSpPr>
          <p:nvPr/>
        </p:nvSpPr>
        <p:spPr bwMode="auto">
          <a:xfrm>
            <a:off x="6313715" y="4294188"/>
            <a:ext cx="696232" cy="404813"/>
          </a:xfrm>
          <a:custGeom>
            <a:avLst/>
            <a:gdLst>
              <a:gd name="T0" fmla="*/ 731044 w 21600"/>
              <a:gd name="T1" fmla="*/ 0 h 21600"/>
              <a:gd name="T2" fmla="*/ 0 w 21600"/>
              <a:gd name="T3" fmla="*/ 242888 h 21600"/>
              <a:gd name="T4" fmla="*/ 731044 w 21600"/>
              <a:gd name="T5" fmla="*/ 485775 h 21600"/>
              <a:gd name="T6" fmla="*/ 974725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40349" name="Text Box 61"/>
          <p:cNvSpPr txBox="1">
            <a:spLocks noChangeArrowheads="1"/>
          </p:cNvSpPr>
          <p:nvPr/>
        </p:nvSpPr>
        <p:spPr bwMode="auto">
          <a:xfrm>
            <a:off x="7343322" y="4284928"/>
            <a:ext cx="752920" cy="352735"/>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Kredit</a:t>
            </a:r>
            <a:endParaRPr lang="en-US" sz="17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0324"/>
                                        </p:tgtEl>
                                        <p:attrNameLst>
                                          <p:attrName>style.visibility</p:attrName>
                                        </p:attrNameLst>
                                      </p:cBhvr>
                                      <p:to>
                                        <p:strVal val="visible"/>
                                      </p:to>
                                    </p:set>
                                    <p:animEffect transition="in" filter="wipe(left)">
                                      <p:cBhvr>
                                        <p:cTn id="7" dur="500"/>
                                        <p:tgtEl>
                                          <p:spTgt spid="1403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0325"/>
                                        </p:tgtEl>
                                        <p:attrNameLst>
                                          <p:attrName>style.visibility</p:attrName>
                                        </p:attrNameLst>
                                      </p:cBhvr>
                                      <p:to>
                                        <p:strVal val="visible"/>
                                      </p:to>
                                    </p:set>
                                    <p:animEffect transition="in" filter="wipe(down)">
                                      <p:cBhvr>
                                        <p:cTn id="12" dur="500"/>
                                        <p:tgtEl>
                                          <p:spTgt spid="1403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0327"/>
                                        </p:tgtEl>
                                        <p:attrNameLst>
                                          <p:attrName>style.visibility</p:attrName>
                                        </p:attrNameLst>
                                      </p:cBhvr>
                                      <p:to>
                                        <p:strVal val="visible"/>
                                      </p:to>
                                    </p:set>
                                    <p:animEffect transition="in" filter="wipe(left)">
                                      <p:cBhvr>
                                        <p:cTn id="17" dur="500"/>
                                        <p:tgtEl>
                                          <p:spTgt spid="1403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0346"/>
                                        </p:tgtEl>
                                        <p:attrNameLst>
                                          <p:attrName>style.visibility</p:attrName>
                                        </p:attrNameLst>
                                      </p:cBhvr>
                                      <p:to>
                                        <p:strVal val="visible"/>
                                      </p:to>
                                    </p:set>
                                    <p:animEffect transition="in" filter="wipe(left)">
                                      <p:cBhvr>
                                        <p:cTn id="22" dur="500"/>
                                        <p:tgtEl>
                                          <p:spTgt spid="14034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0347"/>
                                        </p:tgtEl>
                                        <p:attrNameLst>
                                          <p:attrName>style.visibility</p:attrName>
                                        </p:attrNameLst>
                                      </p:cBhvr>
                                      <p:to>
                                        <p:strVal val="visible"/>
                                      </p:to>
                                    </p:set>
                                    <p:animEffect transition="in" filter="wipe(left)">
                                      <p:cBhvr>
                                        <p:cTn id="27" dur="500"/>
                                        <p:tgtEl>
                                          <p:spTgt spid="14034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0328"/>
                                        </p:tgtEl>
                                        <p:attrNameLst>
                                          <p:attrName>style.visibility</p:attrName>
                                        </p:attrNameLst>
                                      </p:cBhvr>
                                      <p:to>
                                        <p:strVal val="visible"/>
                                      </p:to>
                                    </p:set>
                                    <p:animEffect transition="in" filter="wipe(left)">
                                      <p:cBhvr>
                                        <p:cTn id="32" dur="500"/>
                                        <p:tgtEl>
                                          <p:spTgt spid="14032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0348"/>
                                        </p:tgtEl>
                                        <p:attrNameLst>
                                          <p:attrName>style.visibility</p:attrName>
                                        </p:attrNameLst>
                                      </p:cBhvr>
                                      <p:to>
                                        <p:strVal val="visible"/>
                                      </p:to>
                                    </p:set>
                                    <p:animEffect transition="in" filter="wipe(left)">
                                      <p:cBhvr>
                                        <p:cTn id="37" dur="500"/>
                                        <p:tgtEl>
                                          <p:spTgt spid="14034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0349"/>
                                        </p:tgtEl>
                                        <p:attrNameLst>
                                          <p:attrName>style.visibility</p:attrName>
                                        </p:attrNameLst>
                                      </p:cBhvr>
                                      <p:to>
                                        <p:strVal val="visible"/>
                                      </p:to>
                                    </p:set>
                                    <p:animEffect transition="in" filter="wipe(left)">
                                      <p:cBhvr>
                                        <p:cTn id="42" dur="500"/>
                                        <p:tgtEl>
                                          <p:spTgt spid="14034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40350"/>
                                        </p:tgtEl>
                                        <p:attrNameLst>
                                          <p:attrName>style.visibility</p:attrName>
                                        </p:attrNameLst>
                                      </p:cBhvr>
                                      <p:to>
                                        <p:strVal val="visible"/>
                                      </p:to>
                                    </p:set>
                                    <p:animEffect transition="in" filter="wipe(left)">
                                      <p:cBhvr>
                                        <p:cTn id="47" dur="500"/>
                                        <p:tgtEl>
                                          <p:spTgt spid="14035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40338"/>
                                        </p:tgtEl>
                                        <p:attrNameLst>
                                          <p:attrName>style.visibility</p:attrName>
                                        </p:attrNameLst>
                                      </p:cBhvr>
                                      <p:to>
                                        <p:strVal val="visible"/>
                                      </p:to>
                                    </p:set>
                                    <p:animEffect transition="in" filter="wipe(left)">
                                      <p:cBhvr>
                                        <p:cTn id="52" dur="500"/>
                                        <p:tgtEl>
                                          <p:spTgt spid="14033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40336"/>
                                        </p:tgtEl>
                                        <p:attrNameLst>
                                          <p:attrName>style.visibility</p:attrName>
                                        </p:attrNameLst>
                                      </p:cBhvr>
                                      <p:to>
                                        <p:strVal val="visible"/>
                                      </p:to>
                                    </p:set>
                                    <p:animEffect transition="in" filter="wipe(left)">
                                      <p:cBhvr>
                                        <p:cTn id="57" dur="500"/>
                                        <p:tgtEl>
                                          <p:spTgt spid="140336"/>
                                        </p:tgtEl>
                                      </p:cBhvr>
                                    </p:animEffect>
                                  </p:childTnLst>
                                </p:cTn>
                              </p:par>
                            </p:childTnLst>
                          </p:cTn>
                        </p:par>
                        <p:par>
                          <p:cTn id="58" fill="hold">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140337"/>
                                        </p:tgtEl>
                                        <p:attrNameLst>
                                          <p:attrName>style.visibility</p:attrName>
                                        </p:attrNameLst>
                                      </p:cBhvr>
                                      <p:to>
                                        <p:strVal val="visible"/>
                                      </p:to>
                                    </p:set>
                                    <p:animEffect transition="in" filter="wipe(left)">
                                      <p:cBhvr>
                                        <p:cTn id="61" dur="500"/>
                                        <p:tgtEl>
                                          <p:spTgt spid="140337"/>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40339"/>
                                        </p:tgtEl>
                                        <p:attrNameLst>
                                          <p:attrName>style.visibility</p:attrName>
                                        </p:attrNameLst>
                                      </p:cBhvr>
                                      <p:to>
                                        <p:strVal val="visible"/>
                                      </p:to>
                                    </p:set>
                                    <p:animEffect transition="in" filter="wipe(left)">
                                      <p:cBhvr>
                                        <p:cTn id="66" dur="500"/>
                                        <p:tgtEl>
                                          <p:spTgt spid="140339"/>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40340"/>
                                        </p:tgtEl>
                                        <p:attrNameLst>
                                          <p:attrName>style.visibility</p:attrName>
                                        </p:attrNameLst>
                                      </p:cBhvr>
                                      <p:to>
                                        <p:strVal val="visible"/>
                                      </p:to>
                                    </p:set>
                                    <p:animEffect transition="in" filter="wipe(left)">
                                      <p:cBhvr>
                                        <p:cTn id="71" dur="500"/>
                                        <p:tgtEl>
                                          <p:spTgt spid="140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24" grpId="0" animBg="1" autoUpdateAnimBg="0"/>
      <p:bldP spid="140325" grpId="0" animBg="1"/>
      <p:bldP spid="140327" grpId="0" autoUpdateAnimBg="0"/>
      <p:bldP spid="140328" grpId="0" autoUpdateAnimBg="0"/>
      <p:bldP spid="140336" grpId="0" autoUpdateAnimBg="0"/>
      <p:bldP spid="140337" grpId="0" autoUpdateAnimBg="0"/>
      <p:bldP spid="140338" grpId="0" autoUpdateAnimBg="0"/>
      <p:bldP spid="140339" grpId="0" autoUpdateAnimBg="0"/>
      <p:bldP spid="140340" grpId="0" autoUpdateAnimBg="0"/>
      <p:bldP spid="140346" grpId="0" animBg="1"/>
      <p:bldP spid="140347" grpId="0" autoUpdateAnimBg="0"/>
      <p:bldP spid="140348" grpId="0" animBg="1"/>
      <p:bldP spid="140349"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305800" cy="1143000"/>
          </a:xfrm>
        </p:spPr>
        <p:txBody>
          <a:bodyPr/>
          <a:lstStyle/>
          <a:p>
            <a:pPr algn="ctr" eaLnBrk="1" fontAlgn="auto" hangingPunct="1">
              <a:spcAft>
                <a:spcPts val="0"/>
              </a:spcAft>
              <a:defRPr/>
            </a:pPr>
            <a:r>
              <a:rPr lang="en-US" b="1" dirty="0" err="1" smtClean="0">
                <a:effectLst>
                  <a:outerShdw blurRad="38100" dist="38100" dir="2700000" algn="tl">
                    <a:srgbClr val="000000">
                      <a:alpha val="43137"/>
                    </a:srgbClr>
                  </a:outerShdw>
                </a:effectLst>
                <a:latin typeface="Baskerville Old Face" pitchFamily="18" charset="0"/>
              </a:rPr>
              <a:t>Terima</a:t>
            </a:r>
            <a:r>
              <a:rPr lang="en-US" b="1" dirty="0" smtClean="0">
                <a:effectLst>
                  <a:outerShdw blurRad="38100" dist="38100" dir="2700000" algn="tl">
                    <a:srgbClr val="000000">
                      <a:alpha val="43137"/>
                    </a:srgbClr>
                  </a:outerShdw>
                </a:effectLst>
                <a:latin typeface="Baskerville Old Face" pitchFamily="18" charset="0"/>
              </a:rPr>
              <a:t> </a:t>
            </a:r>
            <a:r>
              <a:rPr lang="en-US" b="1" dirty="0" err="1" smtClean="0">
                <a:effectLst>
                  <a:outerShdw blurRad="38100" dist="38100" dir="2700000" algn="tl">
                    <a:srgbClr val="000000">
                      <a:alpha val="43137"/>
                    </a:srgbClr>
                  </a:outerShdw>
                </a:effectLst>
                <a:latin typeface="Baskerville Old Face" pitchFamily="18" charset="0"/>
              </a:rPr>
              <a:t>Kasih</a:t>
            </a:r>
            <a:endParaRPr lang="id-ID" b="1" dirty="0">
              <a:effectLst>
                <a:outerShdw blurRad="38100" dist="38100" dir="2700000" algn="tl">
                  <a:srgbClr val="000000">
                    <a:alpha val="43137"/>
                  </a:srgbClr>
                </a:outerShdw>
              </a:effectLst>
              <a:latin typeface="Baskerville Old Face"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179388" y="908050"/>
            <a:ext cx="8713787" cy="5473700"/>
          </a:xfrm>
        </p:spPr>
        <p:txBody>
          <a:bodyPr/>
          <a:lstStyle/>
          <a:p>
            <a:pPr marL="609600" indent="-609600" algn="just">
              <a:buFontTx/>
              <a:buNone/>
            </a:pPr>
            <a:r>
              <a:rPr lang="id-ID" sz="2400" dirty="0" smtClean="0"/>
              <a:t>Soal soal</a:t>
            </a:r>
          </a:p>
          <a:p>
            <a:pPr marL="609600" indent="-609600" algn="just">
              <a:buFontTx/>
              <a:buAutoNum type="arabicPeriod"/>
            </a:pPr>
            <a:r>
              <a:rPr lang="en-US" sz="2400" dirty="0" smtClean="0"/>
              <a:t>Wesel nominal </a:t>
            </a:r>
            <a:r>
              <a:rPr lang="en-US" sz="2400" dirty="0" err="1" smtClean="0"/>
              <a:t>Rp</a:t>
            </a:r>
            <a:r>
              <a:rPr lang="en-US" sz="2400" dirty="0" smtClean="0"/>
              <a:t> 500.000,-- </a:t>
            </a:r>
            <a:r>
              <a:rPr lang="en-US" sz="2400" dirty="0" err="1" smtClean="0"/>
              <a:t>jangka</a:t>
            </a:r>
            <a:r>
              <a:rPr lang="en-US" sz="2400" dirty="0" smtClean="0"/>
              <a:t> </a:t>
            </a:r>
            <a:r>
              <a:rPr lang="en-US" sz="2400" dirty="0" err="1" smtClean="0"/>
              <a:t>waktu</a:t>
            </a:r>
            <a:r>
              <a:rPr lang="en-US" sz="2400" dirty="0" smtClean="0"/>
              <a:t> 2 </a:t>
            </a:r>
            <a:r>
              <a:rPr lang="en-US" sz="2400" dirty="0" err="1" smtClean="0"/>
              <a:t>bulan</a:t>
            </a:r>
            <a:r>
              <a:rPr lang="en-US" sz="2400" dirty="0" smtClean="0"/>
              <a:t> </a:t>
            </a:r>
            <a:r>
              <a:rPr lang="en-US" sz="2400" dirty="0" err="1" smtClean="0"/>
              <a:t>tertanggal</a:t>
            </a:r>
            <a:r>
              <a:rPr lang="en-US" sz="2400" dirty="0" smtClean="0"/>
              <a:t> 1 April 2001</a:t>
            </a:r>
            <a:r>
              <a:rPr lang="id-ID" sz="2400" dirty="0" smtClean="0"/>
              <a:t> </a:t>
            </a:r>
            <a:r>
              <a:rPr lang="en-US" sz="2400" dirty="0" err="1" smtClean="0"/>
              <a:t>didiskontokan</a:t>
            </a:r>
            <a:r>
              <a:rPr lang="en-US" sz="2400" dirty="0" smtClean="0"/>
              <a:t> </a:t>
            </a:r>
            <a:r>
              <a:rPr lang="en-US" sz="2400" dirty="0" err="1" smtClean="0"/>
              <a:t>tanggal</a:t>
            </a:r>
            <a:r>
              <a:rPr lang="en-US" sz="2400" dirty="0" smtClean="0"/>
              <a:t> 20 April 2001 </a:t>
            </a:r>
            <a:r>
              <a:rPr lang="en-US" sz="2400" dirty="0" err="1" smtClean="0"/>
              <a:t>dengan</a:t>
            </a:r>
            <a:r>
              <a:rPr lang="en-US" sz="2400" dirty="0" smtClean="0"/>
              <a:t> </a:t>
            </a:r>
            <a:r>
              <a:rPr lang="en-US" sz="2400" dirty="0" err="1" smtClean="0"/>
              <a:t>diskonto</a:t>
            </a:r>
            <a:r>
              <a:rPr lang="en-US" sz="2400" dirty="0" smtClean="0"/>
              <a:t> 12% </a:t>
            </a:r>
            <a:r>
              <a:rPr lang="en-US" sz="2400" dirty="0" err="1" smtClean="0"/>
              <a:t>hitung</a:t>
            </a:r>
            <a:r>
              <a:rPr lang="en-US" sz="2400" dirty="0" smtClean="0"/>
              <a:t> </a:t>
            </a:r>
            <a:r>
              <a:rPr lang="en-US" sz="2400" dirty="0" err="1" smtClean="0"/>
              <a:t>periode</a:t>
            </a:r>
            <a:r>
              <a:rPr lang="en-US" sz="2400" dirty="0" smtClean="0"/>
              <a:t> </a:t>
            </a:r>
            <a:r>
              <a:rPr lang="en-US" sz="2400" dirty="0" err="1" smtClean="0"/>
              <a:t>diskonto</a:t>
            </a:r>
            <a:r>
              <a:rPr lang="en-US" sz="2400" dirty="0" smtClean="0"/>
              <a:t>,</a:t>
            </a:r>
            <a:r>
              <a:rPr lang="id-ID" sz="2400" dirty="0" smtClean="0"/>
              <a:t> </a:t>
            </a:r>
            <a:r>
              <a:rPr lang="en-US" sz="2400" dirty="0" err="1" smtClean="0"/>
              <a:t>jumlah</a:t>
            </a:r>
            <a:r>
              <a:rPr lang="en-US" sz="2400" dirty="0" smtClean="0"/>
              <a:t> </a:t>
            </a:r>
            <a:r>
              <a:rPr lang="en-US" sz="2400" dirty="0" err="1" smtClean="0"/>
              <a:t>uang</a:t>
            </a:r>
            <a:r>
              <a:rPr lang="en-US" sz="2400" dirty="0" smtClean="0"/>
              <a:t> yang </a:t>
            </a:r>
            <a:r>
              <a:rPr lang="en-US" sz="2400" dirty="0" err="1" smtClean="0"/>
              <a:t>diterima</a:t>
            </a:r>
            <a:r>
              <a:rPr lang="en-US" sz="2400" dirty="0" smtClean="0"/>
              <a:t> </a:t>
            </a:r>
            <a:r>
              <a:rPr lang="en-US" sz="2400" dirty="0" err="1" smtClean="0"/>
              <a:t>dan</a:t>
            </a:r>
            <a:r>
              <a:rPr lang="en-US" sz="2400" dirty="0" smtClean="0"/>
              <a:t> </a:t>
            </a:r>
            <a:r>
              <a:rPr lang="en-US" sz="2400" dirty="0" err="1" smtClean="0"/>
              <a:t>jurnalnya</a:t>
            </a:r>
            <a:r>
              <a:rPr lang="en-US" sz="2400" dirty="0" smtClean="0"/>
              <a:t>…</a:t>
            </a:r>
            <a:endParaRPr lang="id-ID" sz="2400" dirty="0" smtClean="0"/>
          </a:p>
          <a:p>
            <a:pPr marL="609600" indent="-609600" algn="just">
              <a:buFontTx/>
              <a:buAutoNum type="arabicPeriod"/>
            </a:pPr>
            <a:r>
              <a:rPr lang="en-US" sz="2400" dirty="0" smtClean="0"/>
              <a:t>Dari </a:t>
            </a:r>
            <a:r>
              <a:rPr lang="en-US" sz="2400" dirty="0" err="1" smtClean="0"/>
              <a:t>soal</a:t>
            </a:r>
            <a:r>
              <a:rPr lang="en-US" sz="2400" dirty="0" smtClean="0"/>
              <a:t> No. </a:t>
            </a:r>
            <a:r>
              <a:rPr lang="id-ID" sz="2400" dirty="0" smtClean="0"/>
              <a:t>1</a:t>
            </a:r>
            <a:r>
              <a:rPr lang="en-US" sz="2400" dirty="0" smtClean="0"/>
              <a:t> </a:t>
            </a:r>
            <a:r>
              <a:rPr lang="en-US" sz="2400" dirty="0" err="1" smtClean="0"/>
              <a:t>jika</a:t>
            </a:r>
            <a:r>
              <a:rPr lang="en-US" sz="2400" dirty="0" smtClean="0"/>
              <a:t> </a:t>
            </a:r>
            <a:r>
              <a:rPr lang="en-US" sz="2400" dirty="0" err="1" smtClean="0"/>
              <a:t>wesel</a:t>
            </a:r>
            <a:r>
              <a:rPr lang="en-US" sz="2400" dirty="0" smtClean="0"/>
              <a:t> </a:t>
            </a:r>
            <a:r>
              <a:rPr lang="en-US" sz="2400" dirty="0" err="1" smtClean="0"/>
              <a:t>tersebut</a:t>
            </a:r>
            <a:r>
              <a:rPr lang="en-US" sz="2400" dirty="0" smtClean="0"/>
              <a:t> </a:t>
            </a:r>
            <a:r>
              <a:rPr lang="en-US" sz="2400" dirty="0" err="1" smtClean="0"/>
              <a:t>berbunga</a:t>
            </a:r>
            <a:r>
              <a:rPr lang="en-US" sz="2400" dirty="0" smtClean="0"/>
              <a:t> 6%, </a:t>
            </a:r>
            <a:r>
              <a:rPr lang="en-US" sz="2400" dirty="0" err="1" smtClean="0"/>
              <a:t>hitung</a:t>
            </a:r>
            <a:r>
              <a:rPr lang="en-US" sz="2400" dirty="0" smtClean="0"/>
              <a:t> </a:t>
            </a:r>
            <a:r>
              <a:rPr lang="en-US" sz="2400" dirty="0" err="1" smtClean="0"/>
              <a:t>jumlah</a:t>
            </a:r>
            <a:r>
              <a:rPr lang="en-US" sz="2400" dirty="0" smtClean="0"/>
              <a:t> </a:t>
            </a:r>
            <a:r>
              <a:rPr lang="en-US" sz="2400" dirty="0" err="1" smtClean="0"/>
              <a:t>uang</a:t>
            </a:r>
            <a:r>
              <a:rPr lang="en-US" sz="2400" dirty="0" smtClean="0"/>
              <a:t> yang </a:t>
            </a:r>
            <a:r>
              <a:rPr lang="en-US" sz="2400" dirty="0" err="1" smtClean="0"/>
              <a:t>diterima</a:t>
            </a:r>
            <a:r>
              <a:rPr lang="id-ID" sz="2400" dirty="0" smtClean="0"/>
              <a:t> </a:t>
            </a:r>
            <a:r>
              <a:rPr lang="en-US" sz="2400" dirty="0" err="1" smtClean="0"/>
              <a:t>dan</a:t>
            </a:r>
            <a:r>
              <a:rPr lang="en-US" sz="2400" dirty="0" smtClean="0"/>
              <a:t> </a:t>
            </a:r>
            <a:r>
              <a:rPr lang="en-US" sz="2400" dirty="0" err="1" smtClean="0"/>
              <a:t>jurnalnya</a:t>
            </a:r>
            <a:r>
              <a:rPr lang="en-US" sz="2400" dirty="0" smtClean="0"/>
              <a:t>…</a:t>
            </a:r>
            <a:endParaRPr lang="id-ID" sz="2400" dirty="0" smtClean="0"/>
          </a:p>
          <a:p>
            <a:pPr marL="609600" indent="-609600" algn="just">
              <a:buFontTx/>
              <a:buAutoNum type="arabicPeriod"/>
            </a:pPr>
            <a:r>
              <a:rPr lang="id-ID" sz="2400" dirty="0" smtClean="0"/>
              <a:t>PT Nada bahagia pada tanggal 31 juli 1992 menerima wesel dari tuan D untuk menggantikan utangnya sebesar Rp 750.000. wesel ini berjangka waktu 6 bulan (akan jatuh tempo 31 januari 1993) bunga 12 % per tahun . Pada tanggal 31 oktober 1992 PT nada bahagia mendiskontokan wesel ke bank E dan dikenai diskonto 10% pertahun. Hitung uang yang diterima PT nada bahagia dan buat jurnalnya</a:t>
            </a:r>
            <a:r>
              <a:rPr lang="en-US" sz="2400" dirty="0" smtClean="0"/>
              <a:t> </a:t>
            </a:r>
            <a:endParaRPr lang="id-ID"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sz="4000" smtClean="0"/>
              <a:t>Contoh perkiraan yang biasa digolongkan sebagai piutang :</a:t>
            </a:r>
          </a:p>
        </p:txBody>
      </p:sp>
      <p:sp>
        <p:nvSpPr>
          <p:cNvPr id="5123" name="Rectangle 3"/>
          <p:cNvSpPr>
            <a:spLocks noGrp="1" noChangeArrowheads="1"/>
          </p:cNvSpPr>
          <p:nvPr>
            <p:ph type="body" idx="1"/>
          </p:nvPr>
        </p:nvSpPr>
        <p:spPr/>
        <p:txBody>
          <a:bodyPr/>
          <a:lstStyle/>
          <a:p>
            <a:pPr eaLnBrk="1" hangingPunct="1">
              <a:lnSpc>
                <a:spcPct val="80000"/>
              </a:lnSpc>
            </a:pPr>
            <a:r>
              <a:rPr lang="en-US" sz="2800" smtClean="0"/>
              <a:t>Piutang usaha</a:t>
            </a:r>
          </a:p>
          <a:p>
            <a:pPr eaLnBrk="1" hangingPunct="1">
              <a:lnSpc>
                <a:spcPct val="80000"/>
              </a:lnSpc>
            </a:pPr>
            <a:r>
              <a:rPr lang="en-US" sz="2800" smtClean="0"/>
              <a:t>Wesel tagih</a:t>
            </a:r>
          </a:p>
          <a:p>
            <a:pPr eaLnBrk="1" hangingPunct="1">
              <a:lnSpc>
                <a:spcPct val="80000"/>
              </a:lnSpc>
            </a:pPr>
            <a:r>
              <a:rPr lang="en-US" sz="2800" smtClean="0"/>
              <a:t>Piutang pegawai</a:t>
            </a:r>
          </a:p>
          <a:p>
            <a:pPr eaLnBrk="1" hangingPunct="1">
              <a:lnSpc>
                <a:spcPct val="80000"/>
              </a:lnSpc>
            </a:pPr>
            <a:r>
              <a:rPr lang="en-US" sz="2800" smtClean="0"/>
              <a:t>Piutang bunga</a:t>
            </a:r>
          </a:p>
          <a:p>
            <a:pPr eaLnBrk="1" hangingPunct="1">
              <a:lnSpc>
                <a:spcPct val="80000"/>
              </a:lnSpc>
            </a:pPr>
            <a:r>
              <a:rPr lang="en-US" sz="2800" smtClean="0"/>
              <a:t>Uang muka</a:t>
            </a:r>
          </a:p>
          <a:p>
            <a:pPr eaLnBrk="1" hangingPunct="1">
              <a:lnSpc>
                <a:spcPct val="80000"/>
              </a:lnSpc>
            </a:pPr>
            <a:r>
              <a:rPr lang="en-US" sz="2800" i="1" smtClean="0"/>
              <a:t>Refundable deposit</a:t>
            </a:r>
            <a:r>
              <a:rPr lang="en-US" sz="2800" smtClean="0"/>
              <a:t> (uang jaminan)</a:t>
            </a:r>
          </a:p>
          <a:p>
            <a:pPr eaLnBrk="1" hangingPunct="1">
              <a:lnSpc>
                <a:spcPct val="80000"/>
              </a:lnSpc>
            </a:pPr>
            <a:r>
              <a:rPr lang="en-US" sz="2800" smtClean="0"/>
              <a:t>Piutang lain-lain</a:t>
            </a:r>
          </a:p>
          <a:p>
            <a:pPr eaLnBrk="1" hangingPunct="1">
              <a:lnSpc>
                <a:spcPct val="80000"/>
              </a:lnSpc>
            </a:pPr>
            <a:r>
              <a:rPr lang="en-US" sz="2800" i="1" smtClean="0"/>
              <a:t>Allowance for bad debts</a:t>
            </a:r>
            <a:r>
              <a:rPr lang="en-US" sz="2800" smtClean="0"/>
              <a:t> (penyisihan piutang tak tertagih)</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179388" y="908050"/>
            <a:ext cx="8713787" cy="5473700"/>
          </a:xfrm>
        </p:spPr>
        <p:txBody>
          <a:bodyPr/>
          <a:lstStyle/>
          <a:p>
            <a:pPr marL="609600" indent="-609600" algn="just">
              <a:buFontTx/>
              <a:buNone/>
            </a:pPr>
            <a:r>
              <a:rPr lang="id-ID" sz="2400" dirty="0" smtClean="0"/>
              <a:t>Soal soal</a:t>
            </a:r>
          </a:p>
          <a:p>
            <a:pPr algn="just"/>
            <a:r>
              <a:rPr lang="en-US" sz="2400" dirty="0" err="1" smtClean="0"/>
              <a:t>Pada</a:t>
            </a:r>
            <a:r>
              <a:rPr lang="en-US" sz="2400" dirty="0" smtClean="0"/>
              <a:t> </a:t>
            </a:r>
            <a:r>
              <a:rPr lang="en-US" sz="2400" dirty="0" err="1" smtClean="0"/>
              <a:t>tanggal</a:t>
            </a:r>
            <a:r>
              <a:rPr lang="en-US" sz="2400" dirty="0" smtClean="0"/>
              <a:t> 1 Mei 2007 </a:t>
            </a:r>
            <a:r>
              <a:rPr lang="en-US" sz="2400" dirty="0" err="1" smtClean="0"/>
              <a:t>nyonya</a:t>
            </a:r>
            <a:r>
              <a:rPr lang="en-US" sz="2400" dirty="0" smtClean="0"/>
              <a:t> </a:t>
            </a:r>
            <a:r>
              <a:rPr lang="en-US" sz="2400" dirty="0" err="1" smtClean="0"/>
              <a:t>Camelia</a:t>
            </a:r>
            <a:r>
              <a:rPr lang="en-US" sz="2400" dirty="0" smtClean="0"/>
              <a:t> </a:t>
            </a:r>
            <a:r>
              <a:rPr lang="en-US" sz="2400" dirty="0" err="1" smtClean="0"/>
              <a:t>memberikan</a:t>
            </a:r>
            <a:r>
              <a:rPr lang="en-US" sz="2400" dirty="0" smtClean="0"/>
              <a:t> </a:t>
            </a:r>
            <a:r>
              <a:rPr lang="en-US" sz="2400" dirty="0" err="1" smtClean="0"/>
              <a:t>wesel</a:t>
            </a:r>
            <a:r>
              <a:rPr lang="en-US" sz="2400" dirty="0" smtClean="0"/>
              <a:t> </a:t>
            </a:r>
            <a:r>
              <a:rPr lang="en-US" sz="2400" dirty="0" err="1" smtClean="0"/>
              <a:t>sebesar</a:t>
            </a:r>
            <a:r>
              <a:rPr lang="en-US" sz="2400" dirty="0" smtClean="0"/>
              <a:t> </a:t>
            </a:r>
            <a:r>
              <a:rPr lang="en-US" sz="2400" dirty="0" err="1" smtClean="0"/>
              <a:t>Rp</a:t>
            </a:r>
            <a:r>
              <a:rPr lang="en-US" sz="2400" dirty="0" smtClean="0"/>
              <a:t> 600.000,- </a:t>
            </a:r>
            <a:r>
              <a:rPr lang="en-US" sz="2400" dirty="0" err="1" smtClean="0"/>
              <a:t>kepada</a:t>
            </a:r>
            <a:r>
              <a:rPr lang="en-US" sz="2400" dirty="0" smtClean="0"/>
              <a:t> PT </a:t>
            </a:r>
            <a:r>
              <a:rPr lang="en-US" sz="2400" dirty="0" err="1" smtClean="0"/>
              <a:t>Perjuangan</a:t>
            </a:r>
            <a:r>
              <a:rPr lang="en-US" sz="2400" dirty="0" smtClean="0"/>
              <a:t> &amp; </a:t>
            </a:r>
            <a:r>
              <a:rPr lang="en-US" sz="2400" dirty="0" err="1" smtClean="0"/>
              <a:t>Do’a</a:t>
            </a:r>
            <a:r>
              <a:rPr lang="en-US" sz="2400" dirty="0" smtClean="0"/>
              <a:t>. </a:t>
            </a:r>
            <a:r>
              <a:rPr lang="en-US" sz="2400" dirty="0" err="1" smtClean="0"/>
              <a:t>Jangka</a:t>
            </a:r>
            <a:r>
              <a:rPr lang="en-US" sz="2400" dirty="0" smtClean="0"/>
              <a:t> </a:t>
            </a:r>
            <a:r>
              <a:rPr lang="en-US" sz="2400" dirty="0" err="1" smtClean="0"/>
              <a:t>waktu</a:t>
            </a:r>
            <a:r>
              <a:rPr lang="en-US" sz="2400" dirty="0" smtClean="0"/>
              <a:t> </a:t>
            </a:r>
            <a:r>
              <a:rPr lang="en-US" sz="2400" dirty="0" err="1" smtClean="0"/>
              <a:t>wesel</a:t>
            </a:r>
            <a:r>
              <a:rPr lang="en-US" sz="2400" dirty="0" smtClean="0"/>
              <a:t> 2 </a:t>
            </a:r>
            <a:r>
              <a:rPr lang="en-US" sz="2400" dirty="0" err="1" smtClean="0"/>
              <a:t>bulan</a:t>
            </a:r>
            <a:r>
              <a:rPr lang="en-US" sz="2400" dirty="0" smtClean="0"/>
              <a:t> </a:t>
            </a:r>
            <a:r>
              <a:rPr lang="en-US" sz="2400" dirty="0" err="1" smtClean="0"/>
              <a:t>tidak</a:t>
            </a:r>
            <a:r>
              <a:rPr lang="en-US" sz="2400" dirty="0" smtClean="0"/>
              <a:t> </a:t>
            </a:r>
            <a:r>
              <a:rPr lang="en-US" sz="2400" dirty="0" err="1" smtClean="0"/>
              <a:t>berbunga</a:t>
            </a:r>
            <a:r>
              <a:rPr lang="en-US" sz="2400" dirty="0" smtClean="0"/>
              <a:t>. Wesel </a:t>
            </a:r>
            <a:r>
              <a:rPr lang="en-US" sz="2400" dirty="0" err="1" smtClean="0"/>
              <a:t>ini</a:t>
            </a:r>
            <a:r>
              <a:rPr lang="en-US" sz="2400" dirty="0" smtClean="0"/>
              <a:t> </a:t>
            </a:r>
            <a:r>
              <a:rPr lang="en-US" sz="2400" dirty="0" err="1" smtClean="0"/>
              <a:t>oleh</a:t>
            </a:r>
            <a:r>
              <a:rPr lang="en-US" sz="2400" dirty="0" smtClean="0"/>
              <a:t> </a:t>
            </a:r>
            <a:r>
              <a:rPr lang="en-US" sz="2400" dirty="0" err="1" smtClean="0"/>
              <a:t>nyonya</a:t>
            </a:r>
            <a:r>
              <a:rPr lang="en-US" sz="2400" dirty="0" smtClean="0"/>
              <a:t> </a:t>
            </a:r>
            <a:r>
              <a:rPr lang="en-US" sz="2400" dirty="0" err="1" smtClean="0"/>
              <a:t>Camelia</a:t>
            </a:r>
            <a:r>
              <a:rPr lang="en-US" sz="2400" dirty="0" smtClean="0"/>
              <a:t> </a:t>
            </a:r>
            <a:r>
              <a:rPr lang="en-US" sz="2400" dirty="0" err="1" smtClean="0"/>
              <a:t>dimksudkan</a:t>
            </a:r>
            <a:r>
              <a:rPr lang="en-US" sz="2400" dirty="0" smtClean="0"/>
              <a:t> </a:t>
            </a:r>
            <a:r>
              <a:rPr lang="en-US" sz="2400" dirty="0" err="1" smtClean="0"/>
              <a:t>untuk</a:t>
            </a:r>
            <a:r>
              <a:rPr lang="en-US" sz="2400" dirty="0" smtClean="0"/>
              <a:t> </a:t>
            </a:r>
            <a:r>
              <a:rPr lang="en-US" sz="2400" dirty="0" err="1" smtClean="0"/>
              <a:t>memperpanjang</a:t>
            </a:r>
            <a:r>
              <a:rPr lang="en-US" sz="2400" dirty="0" smtClean="0"/>
              <a:t> </a:t>
            </a:r>
            <a:r>
              <a:rPr lang="en-US" sz="2400" dirty="0" err="1" smtClean="0"/>
              <a:t>utangnya</a:t>
            </a:r>
            <a:r>
              <a:rPr lang="en-US" sz="2400" dirty="0" smtClean="0"/>
              <a:t> </a:t>
            </a:r>
            <a:r>
              <a:rPr lang="en-US" sz="2400" dirty="0" err="1" smtClean="0"/>
              <a:t>pada</a:t>
            </a:r>
            <a:r>
              <a:rPr lang="en-US" sz="2400" dirty="0" smtClean="0"/>
              <a:t> PT </a:t>
            </a:r>
            <a:r>
              <a:rPr lang="en-US" sz="2400" dirty="0" err="1" smtClean="0"/>
              <a:t>Perjuangan</a:t>
            </a:r>
            <a:r>
              <a:rPr lang="en-US" sz="2400" dirty="0" smtClean="0"/>
              <a:t> &amp; </a:t>
            </a:r>
            <a:r>
              <a:rPr lang="en-US" sz="2400" dirty="0" err="1" smtClean="0"/>
              <a:t>Do’a</a:t>
            </a:r>
            <a:r>
              <a:rPr lang="en-US" sz="2400" dirty="0" smtClean="0"/>
              <a:t>. </a:t>
            </a:r>
            <a:r>
              <a:rPr lang="en-US" sz="2400" dirty="0" err="1" smtClean="0"/>
              <a:t>Pada</a:t>
            </a:r>
            <a:r>
              <a:rPr lang="en-US" sz="2400" dirty="0" smtClean="0"/>
              <a:t> </a:t>
            </a:r>
            <a:r>
              <a:rPr lang="en-US" sz="2400" dirty="0" err="1" smtClean="0"/>
              <a:t>tanggal</a:t>
            </a:r>
            <a:r>
              <a:rPr lang="en-US" sz="2400" dirty="0" smtClean="0"/>
              <a:t> 26 Mei 2007 PT </a:t>
            </a:r>
            <a:r>
              <a:rPr lang="en-US" sz="2400" dirty="0" err="1" smtClean="0"/>
              <a:t>Perjuangan</a:t>
            </a:r>
            <a:r>
              <a:rPr lang="en-US" sz="2400" dirty="0" smtClean="0"/>
              <a:t> &amp; </a:t>
            </a:r>
            <a:r>
              <a:rPr lang="en-US" sz="2400" dirty="0" err="1" smtClean="0"/>
              <a:t>Do’a</a:t>
            </a:r>
            <a:r>
              <a:rPr lang="en-US" sz="2400" dirty="0" smtClean="0"/>
              <a:t> </a:t>
            </a:r>
            <a:r>
              <a:rPr lang="en-US" sz="2400" dirty="0" err="1" smtClean="0"/>
              <a:t>mendiskontokan</a:t>
            </a:r>
            <a:r>
              <a:rPr lang="en-US" sz="2400" dirty="0" smtClean="0"/>
              <a:t> </a:t>
            </a:r>
            <a:r>
              <a:rPr lang="en-US" sz="2400" dirty="0" err="1" smtClean="0"/>
              <a:t>wesel</a:t>
            </a:r>
            <a:r>
              <a:rPr lang="en-US" sz="2400" dirty="0" smtClean="0"/>
              <a:t> </a:t>
            </a:r>
            <a:r>
              <a:rPr lang="en-US" sz="2400" dirty="0" err="1" smtClean="0"/>
              <a:t>tersebut</a:t>
            </a:r>
            <a:r>
              <a:rPr lang="en-US" sz="2400" dirty="0" smtClean="0"/>
              <a:t> </a:t>
            </a:r>
            <a:r>
              <a:rPr lang="en-US" sz="2400" dirty="0" err="1" smtClean="0"/>
              <a:t>ke</a:t>
            </a:r>
            <a:r>
              <a:rPr lang="en-US" sz="2400" dirty="0" smtClean="0"/>
              <a:t> Bank </a:t>
            </a:r>
            <a:r>
              <a:rPr lang="en-US" sz="2400" dirty="0" err="1" smtClean="0"/>
              <a:t>Sedingin</a:t>
            </a:r>
            <a:r>
              <a:rPr lang="en-US" sz="2400" dirty="0" smtClean="0"/>
              <a:t> </a:t>
            </a:r>
            <a:r>
              <a:rPr lang="en-US" sz="2400" dirty="0" err="1" smtClean="0"/>
              <a:t>Salju</a:t>
            </a:r>
            <a:r>
              <a:rPr lang="en-US" sz="2400" dirty="0" smtClean="0"/>
              <a:t> </a:t>
            </a:r>
            <a:r>
              <a:rPr lang="en-US" sz="2400" dirty="0" err="1" smtClean="0"/>
              <a:t>dan</a:t>
            </a:r>
            <a:r>
              <a:rPr lang="en-US" sz="2400" dirty="0" smtClean="0"/>
              <a:t> </a:t>
            </a:r>
            <a:r>
              <a:rPr lang="en-US" sz="2400" dirty="0" err="1" smtClean="0"/>
              <a:t>dipotong</a:t>
            </a:r>
            <a:r>
              <a:rPr lang="en-US" sz="2400" dirty="0" smtClean="0"/>
              <a:t> </a:t>
            </a:r>
            <a:r>
              <a:rPr lang="en-US" sz="2400" dirty="0" err="1" smtClean="0"/>
              <a:t>diskonto</a:t>
            </a:r>
            <a:r>
              <a:rPr lang="en-US" sz="2400" dirty="0" smtClean="0"/>
              <a:t> 10 % </a:t>
            </a:r>
            <a:r>
              <a:rPr lang="en-US" sz="2400" dirty="0" err="1" smtClean="0"/>
              <a:t>setahun</a:t>
            </a:r>
            <a:r>
              <a:rPr lang="en-US" sz="2400" dirty="0" smtClean="0"/>
              <a:t>. </a:t>
            </a:r>
            <a:r>
              <a:rPr lang="en-US" sz="2400" dirty="0" err="1" smtClean="0"/>
              <a:t>Pada</a:t>
            </a:r>
            <a:r>
              <a:rPr lang="en-US" sz="2400" dirty="0" smtClean="0"/>
              <a:t> </a:t>
            </a:r>
            <a:r>
              <a:rPr lang="en-US" sz="2400" dirty="0" err="1" smtClean="0"/>
              <a:t>tanggal</a:t>
            </a:r>
            <a:r>
              <a:rPr lang="en-US" sz="2400" dirty="0" smtClean="0"/>
              <a:t> 1 </a:t>
            </a:r>
            <a:r>
              <a:rPr lang="en-US" sz="2400" dirty="0" err="1" smtClean="0"/>
              <a:t>Juli</a:t>
            </a:r>
            <a:r>
              <a:rPr lang="en-US" sz="2400" dirty="0" smtClean="0"/>
              <a:t> 2007 (</a:t>
            </a:r>
            <a:r>
              <a:rPr lang="en-US" sz="2400" dirty="0" err="1" smtClean="0"/>
              <a:t>tanggal</a:t>
            </a:r>
            <a:r>
              <a:rPr lang="en-US" sz="2400" dirty="0" smtClean="0"/>
              <a:t> </a:t>
            </a:r>
            <a:r>
              <a:rPr lang="en-US" sz="2400" dirty="0" err="1" smtClean="0"/>
              <a:t>jatuh</a:t>
            </a:r>
            <a:r>
              <a:rPr lang="en-US" sz="2400" dirty="0" smtClean="0"/>
              <a:t> tempo)  </a:t>
            </a:r>
            <a:r>
              <a:rPr lang="en-US" sz="2400" dirty="0" err="1" smtClean="0"/>
              <a:t>wesel</a:t>
            </a:r>
            <a:r>
              <a:rPr lang="en-US" sz="2400" dirty="0" smtClean="0"/>
              <a:t> </a:t>
            </a:r>
            <a:r>
              <a:rPr lang="en-US" sz="2400" dirty="0" err="1" smtClean="0"/>
              <a:t>dilunasi</a:t>
            </a:r>
            <a:r>
              <a:rPr lang="en-US" sz="2400" dirty="0" smtClean="0"/>
              <a:t> </a:t>
            </a:r>
            <a:r>
              <a:rPr lang="en-US" sz="2400" dirty="0" err="1" smtClean="0"/>
              <a:t>oleh</a:t>
            </a:r>
            <a:r>
              <a:rPr lang="en-US" sz="2400" dirty="0" smtClean="0"/>
              <a:t> </a:t>
            </a:r>
            <a:r>
              <a:rPr lang="en-US" sz="2400" dirty="0" err="1" smtClean="0"/>
              <a:t>Nyonya</a:t>
            </a:r>
            <a:r>
              <a:rPr lang="en-US" sz="2400" dirty="0" smtClean="0"/>
              <a:t> </a:t>
            </a:r>
            <a:r>
              <a:rPr lang="en-US" sz="2400" dirty="0" err="1" smtClean="0"/>
              <a:t>Camelia</a:t>
            </a:r>
            <a:r>
              <a:rPr lang="en-US" sz="2400" dirty="0" smtClean="0"/>
              <a:t>.</a:t>
            </a:r>
            <a:endParaRPr lang="id-ID" sz="2400" dirty="0" smtClean="0"/>
          </a:p>
          <a:p>
            <a:r>
              <a:rPr lang="en-US" sz="2400" dirty="0" smtClean="0"/>
              <a:t> </a:t>
            </a:r>
            <a:r>
              <a:rPr lang="en-US" sz="2400" dirty="0" err="1" smtClean="0"/>
              <a:t>Buat</a:t>
            </a:r>
            <a:r>
              <a:rPr lang="en-US" sz="2400" dirty="0" smtClean="0"/>
              <a:t> </a:t>
            </a:r>
            <a:r>
              <a:rPr lang="en-US" sz="2400" dirty="0" err="1" smtClean="0"/>
              <a:t>jurnal</a:t>
            </a:r>
            <a:r>
              <a:rPr lang="en-US" sz="2400" dirty="0" smtClean="0"/>
              <a:t> yang </a:t>
            </a:r>
            <a:r>
              <a:rPr lang="en-US" sz="2400" dirty="0" err="1" smtClean="0"/>
              <a:t>diperlukan</a:t>
            </a:r>
            <a:r>
              <a:rPr lang="en-US" sz="2400" dirty="0" smtClean="0"/>
              <a:t> </a:t>
            </a:r>
            <a:r>
              <a:rPr lang="en-US" sz="2400" dirty="0" err="1" smtClean="0"/>
              <a:t>oleh</a:t>
            </a:r>
            <a:r>
              <a:rPr lang="en-US" sz="2400" dirty="0" smtClean="0"/>
              <a:t> </a:t>
            </a:r>
            <a:r>
              <a:rPr lang="en-US" sz="2400" dirty="0" err="1" smtClean="0"/>
              <a:t>ketiga</a:t>
            </a:r>
            <a:r>
              <a:rPr lang="en-US" sz="2400" dirty="0" smtClean="0"/>
              <a:t> </a:t>
            </a:r>
            <a:r>
              <a:rPr lang="en-US" sz="2400" dirty="0" err="1" smtClean="0"/>
              <a:t>pihak</a:t>
            </a:r>
            <a:r>
              <a:rPr lang="en-US" sz="2400" dirty="0" smtClean="0"/>
              <a:t> </a:t>
            </a:r>
            <a:r>
              <a:rPr lang="en-US" sz="2400" dirty="0" err="1" smtClean="0"/>
              <a:t>diatas</a:t>
            </a:r>
            <a:r>
              <a:rPr lang="en-US" sz="2400" dirty="0" smtClean="0"/>
              <a:t>?</a:t>
            </a:r>
            <a:endParaRPr lang="id-ID" sz="24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8313" y="2060575"/>
            <a:ext cx="8229600" cy="863600"/>
          </a:xfrm>
        </p:spPr>
        <p:txBody>
          <a:bodyPr/>
          <a:lstStyle/>
          <a:p>
            <a:pPr marL="838200" indent="-838200" eaLnBrk="1" hangingPunct="1"/>
            <a:r>
              <a:rPr lang="en-US" sz="2400" smtClean="0"/>
              <a:t>LATIHAN SOAL</a:t>
            </a:r>
            <a:br>
              <a:rPr lang="en-US" sz="2400" smtClean="0"/>
            </a:br>
            <a:r>
              <a:rPr lang="en-US" sz="2400" smtClean="0"/>
              <a:t>TUTUP BUKU</a:t>
            </a:r>
          </a:p>
        </p:txBody>
      </p:sp>
    </p:spTree>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765175"/>
            <a:ext cx="8229600" cy="431800"/>
          </a:xfrm>
        </p:spPr>
        <p:txBody>
          <a:bodyPr>
            <a:normAutofit fontScale="90000"/>
          </a:bodyPr>
          <a:lstStyle/>
          <a:p>
            <a:pPr algn="l" eaLnBrk="1" hangingPunct="1"/>
            <a:r>
              <a:rPr lang="en-US" sz="2400" smtClean="0"/>
              <a:t>Latihan Pertemuan III</a:t>
            </a:r>
          </a:p>
        </p:txBody>
      </p:sp>
      <p:sp>
        <p:nvSpPr>
          <p:cNvPr id="43011" name="Rectangle 3"/>
          <p:cNvSpPr>
            <a:spLocks noGrp="1" noChangeArrowheads="1"/>
          </p:cNvSpPr>
          <p:nvPr>
            <p:ph type="body" idx="1"/>
          </p:nvPr>
        </p:nvSpPr>
        <p:spPr>
          <a:xfrm>
            <a:off x="250825" y="1341438"/>
            <a:ext cx="8713788" cy="5173662"/>
          </a:xfrm>
        </p:spPr>
        <p:txBody>
          <a:bodyPr/>
          <a:lstStyle/>
          <a:p>
            <a:pPr marL="609600" indent="-609600" eaLnBrk="1" hangingPunct="1">
              <a:buFontTx/>
              <a:buNone/>
            </a:pPr>
            <a:r>
              <a:rPr lang="en-US" sz="1800" b="1" smtClean="0"/>
              <a:t>1.      PT Andalan Mama menetapkan taksiran kerugian piutang atas dasar analisa umur piutang , setelah dihitung cadangan  kerugian piutang sebesar Rp 12.000.000. Saldo perkiraan CKP adalah Rp 5.000.000 ( kredit ) besarnya kerugian piutang yang dibebankan adalah :</a:t>
            </a:r>
          </a:p>
          <a:p>
            <a:pPr marL="990600" lvl="1" indent="-533400" eaLnBrk="1" hangingPunct="1">
              <a:buFontTx/>
              <a:buNone/>
            </a:pPr>
            <a:r>
              <a:rPr lang="en-US" sz="1800" b="1" smtClean="0"/>
              <a:t>	a. Rp 17.000.000 		c. Rp 7.000.000</a:t>
            </a:r>
          </a:p>
          <a:p>
            <a:pPr marL="990600" lvl="1" indent="-533400" eaLnBrk="1" hangingPunct="1">
              <a:buFontTx/>
              <a:buNone/>
            </a:pPr>
            <a:r>
              <a:rPr lang="en-US" sz="1800" b="1" smtClean="0"/>
              <a:t>	b. Rp 12.000.000 		d. Rp 5.000.000</a:t>
            </a:r>
          </a:p>
          <a:p>
            <a:pPr marL="990600" lvl="1" indent="-533400" eaLnBrk="1" hangingPunct="1">
              <a:buFontTx/>
              <a:buNone/>
            </a:pPr>
            <a:r>
              <a:rPr lang="en-US" sz="1800" b="1" smtClean="0"/>
              <a:t>	</a:t>
            </a:r>
          </a:p>
          <a:p>
            <a:pPr marL="609600" indent="-609600" eaLnBrk="1" hangingPunct="1">
              <a:buFontTx/>
              <a:buNone/>
            </a:pPr>
            <a:r>
              <a:rPr lang="en-US" sz="1800" b="1" smtClean="0"/>
              <a:t>2.      PT Merapi menetapkan taksiran kerugian piutang atas dasar prosentase penjualan. Saldo CKP Rp 2.000.000 (kredit ) jumlah penjualan kredit sebesar Rp 500.000.000. Prosentase kerugian piutang adalah 1% dari penjualan. Maka besarnya kerugian piutang yang dibebankan pada tahun yang bersangkutan adalah :</a:t>
            </a:r>
          </a:p>
          <a:p>
            <a:pPr marL="990600" lvl="1" indent="-533400" eaLnBrk="1" hangingPunct="1">
              <a:buFontTx/>
              <a:buNone/>
            </a:pPr>
            <a:r>
              <a:rPr lang="en-US" sz="1800" b="1" smtClean="0"/>
              <a:t>	a. Rp 3.000.000 			c. Rp 5.000.000</a:t>
            </a:r>
          </a:p>
          <a:p>
            <a:pPr marL="990600" lvl="1" indent="-533400" eaLnBrk="1" hangingPunct="1">
              <a:buFontTx/>
              <a:buNone/>
            </a:pPr>
            <a:r>
              <a:rPr lang="en-US" sz="1800" b="1" smtClean="0"/>
              <a:t>	b. Rp 2.000.000 			d. Rp 7.000.000</a:t>
            </a:r>
          </a:p>
          <a:p>
            <a:pPr marL="990600" lvl="1" indent="-533400" eaLnBrk="1" hangingPunct="1">
              <a:buFontTx/>
              <a:buNone/>
            </a:pPr>
            <a:r>
              <a:rPr lang="en-US" sz="1800" smtClean="0"/>
              <a:t>	</a:t>
            </a:r>
          </a:p>
          <a:p>
            <a:pPr marL="990600" lvl="1" indent="-533400" eaLnBrk="1" hangingPunct="1">
              <a:buFontTx/>
              <a:buNone/>
            </a:pPr>
            <a:r>
              <a:rPr lang="en-US" sz="1800" smtClean="0"/>
              <a:t>	</a:t>
            </a:r>
          </a:p>
          <a:p>
            <a:pPr marL="609600" indent="-609600" eaLnBrk="1" hangingPunct="1">
              <a:buFontTx/>
              <a:buNone/>
            </a:pPr>
            <a:endParaRPr lang="en-US" sz="1800" smtClean="0"/>
          </a:p>
        </p:txBody>
      </p:sp>
    </p:spTree>
  </p:cSld>
  <p:clrMapOvr>
    <a:masterClrMapping/>
  </p:clrMapOvr>
  <p:transition>
    <p:wipe dir="u"/>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250825" y="981075"/>
            <a:ext cx="8713788" cy="5534025"/>
          </a:xfrm>
        </p:spPr>
        <p:txBody>
          <a:bodyPr/>
          <a:lstStyle/>
          <a:p>
            <a:pPr marL="609600" indent="-609600" eaLnBrk="1" hangingPunct="1">
              <a:buFontTx/>
              <a:buNone/>
            </a:pPr>
            <a:r>
              <a:rPr lang="en-US" sz="2000" smtClean="0"/>
              <a:t>2.     PT Merapi menetapkan taksiran kerugian piutang atas dasar prosentase penjualan. Saldo CKP Rp 2.000.000 (kredit ) jumlah penjualan kredit sebesar Rp 500.000.000. Prosentase kerugian piutang adalah 1% dari penjualan. Maka besarnya kerugian piutang yang dibebankan pada tahun yang bersangkutan adalah :</a:t>
            </a:r>
          </a:p>
          <a:p>
            <a:pPr marL="990600" lvl="1" indent="-533400" eaLnBrk="1" hangingPunct="1">
              <a:buFontTx/>
              <a:buNone/>
            </a:pPr>
            <a:r>
              <a:rPr lang="en-US" sz="2000" smtClean="0"/>
              <a:t>	a. Rp 3.000.000 		c. Rp 5.000.000</a:t>
            </a:r>
          </a:p>
          <a:p>
            <a:pPr marL="990600" lvl="1" indent="-533400" eaLnBrk="1" hangingPunct="1">
              <a:buFontTx/>
              <a:buNone/>
            </a:pPr>
            <a:r>
              <a:rPr lang="en-US" sz="2000" smtClean="0"/>
              <a:t>	b. Rp 2.000.000 		d. Rp 7.000.000</a:t>
            </a:r>
          </a:p>
          <a:p>
            <a:pPr marL="990600" lvl="1" indent="-533400" eaLnBrk="1" hangingPunct="1">
              <a:buFontTx/>
              <a:buNone/>
            </a:pPr>
            <a:r>
              <a:rPr lang="en-US" sz="2000" smtClean="0"/>
              <a:t>	</a:t>
            </a:r>
          </a:p>
          <a:p>
            <a:pPr marL="609600" indent="-609600" eaLnBrk="1" hangingPunct="1">
              <a:buFontTx/>
              <a:buNone/>
            </a:pPr>
            <a:r>
              <a:rPr lang="en-US" sz="2000" smtClean="0"/>
              <a:t>3.    Piutang yang disertai janji tertulis atau surat pernyataan   piutang (jk. pendek) disebut:</a:t>
            </a:r>
          </a:p>
          <a:p>
            <a:pPr marL="609600" indent="-609600" eaLnBrk="1" hangingPunct="1">
              <a:buFontTx/>
              <a:buNone/>
            </a:pPr>
            <a:r>
              <a:rPr lang="en-US" sz="2000" smtClean="0"/>
              <a:t>	a. Piutang usaha 			c. Piutang dagang 	     </a:t>
            </a:r>
          </a:p>
          <a:p>
            <a:pPr marL="609600" indent="-609600" eaLnBrk="1" hangingPunct="1">
              <a:buFontTx/>
              <a:buNone/>
            </a:pPr>
            <a:r>
              <a:rPr lang="en-US" sz="2000" smtClean="0"/>
              <a:t>	b. Piutang wesel 			d. Piutang penghasilan</a:t>
            </a:r>
          </a:p>
          <a:p>
            <a:pPr marL="609600" indent="-609600" eaLnBrk="1" hangingPunct="1">
              <a:buFontTx/>
              <a:buNone/>
            </a:pPr>
            <a:r>
              <a:rPr lang="en-US" sz="2000" smtClean="0"/>
              <a:t>		</a:t>
            </a:r>
          </a:p>
          <a:p>
            <a:pPr marL="609600" indent="-609600" eaLnBrk="1" hangingPunct="1">
              <a:buFontTx/>
              <a:buNone/>
            </a:pPr>
            <a:r>
              <a:rPr lang="en-US" sz="2000" smtClean="0"/>
              <a:t>         </a:t>
            </a:r>
          </a:p>
          <a:p>
            <a:pPr marL="609600" indent="-609600" eaLnBrk="1" hangingPunct="1">
              <a:buFontTx/>
              <a:buNone/>
            </a:pPr>
            <a:endParaRPr lang="en-US" sz="2000" smtClean="0"/>
          </a:p>
        </p:txBody>
      </p:sp>
    </p:spTree>
  </p:cSld>
  <p:clrMapOvr>
    <a:masterClrMapping/>
  </p:clrMapOvr>
  <p:transition>
    <p:wipe dir="u"/>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250825" y="1268413"/>
            <a:ext cx="8713788" cy="5246687"/>
          </a:xfrm>
        </p:spPr>
        <p:txBody>
          <a:bodyPr/>
          <a:lstStyle/>
          <a:p>
            <a:pPr eaLnBrk="1" hangingPunct="1">
              <a:buFontTx/>
              <a:buNone/>
            </a:pPr>
            <a:r>
              <a:rPr lang="en-US" sz="2400" smtClean="0"/>
              <a:t>3. Piutang yang disertai janji tertulis atau surat pernyataan   piutang (jk. pendek) disebut:</a:t>
            </a:r>
          </a:p>
          <a:p>
            <a:pPr eaLnBrk="1" hangingPunct="1">
              <a:buFontTx/>
              <a:buNone/>
            </a:pPr>
            <a:r>
              <a:rPr lang="en-US" sz="2400" smtClean="0"/>
              <a:t>	a. Piutang usaha	     </a:t>
            </a:r>
          </a:p>
          <a:p>
            <a:pPr eaLnBrk="1" hangingPunct="1">
              <a:buFontTx/>
              <a:buNone/>
            </a:pPr>
            <a:r>
              <a:rPr lang="en-US" sz="2400" smtClean="0"/>
              <a:t>	b. Piutang wesel</a:t>
            </a:r>
          </a:p>
          <a:p>
            <a:pPr eaLnBrk="1" hangingPunct="1">
              <a:buFontTx/>
              <a:buNone/>
            </a:pPr>
            <a:r>
              <a:rPr lang="en-US" sz="2400" smtClean="0"/>
              <a:t>	c. Piutang dagang	</a:t>
            </a:r>
          </a:p>
          <a:p>
            <a:pPr eaLnBrk="1" hangingPunct="1">
              <a:buFontTx/>
              <a:buNone/>
            </a:pPr>
            <a:r>
              <a:rPr lang="en-US" sz="2400" smtClean="0"/>
              <a:t>    d. Piutang penghasilan</a:t>
            </a:r>
          </a:p>
          <a:p>
            <a:pPr eaLnBrk="1" hangingPunct="1">
              <a:buFontTx/>
              <a:buNone/>
            </a:pPr>
            <a:endParaRPr lang="en-US" sz="2400" b="1" smtClean="0"/>
          </a:p>
          <a:p>
            <a:pPr eaLnBrk="1" hangingPunct="1">
              <a:buFontTx/>
              <a:buNone/>
            </a:pPr>
            <a:r>
              <a:rPr lang="en-US" sz="2400" smtClean="0"/>
              <a:t>4.  Tanggal jatuh tempo suatu wesel berjangka waktu 90 hari yang ditarik pada tanggal 20 juli 2002, adalah:</a:t>
            </a:r>
          </a:p>
          <a:p>
            <a:pPr eaLnBrk="1" hangingPunct="1">
              <a:buFontTx/>
              <a:buNone/>
            </a:pPr>
            <a:r>
              <a:rPr lang="en-US" sz="2400" smtClean="0"/>
              <a:t>	a. 17 Oktober 2002			c. 19 Oktober 2002</a:t>
            </a:r>
          </a:p>
          <a:p>
            <a:pPr eaLnBrk="1" hangingPunct="1">
              <a:buFontTx/>
              <a:buNone/>
            </a:pPr>
            <a:r>
              <a:rPr lang="en-US" sz="2400" smtClean="0"/>
              <a:t>	b. 18 Oktober 2002			d. 20 Oktober 2002</a:t>
            </a:r>
          </a:p>
        </p:txBody>
      </p:sp>
    </p:spTree>
  </p:cSld>
  <p:clrMapOvr>
    <a:masterClrMapping/>
  </p:clrMapOvr>
  <p:transition>
    <p:wipe dir="u"/>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250825" y="1268413"/>
            <a:ext cx="8713788" cy="5246687"/>
          </a:xfrm>
        </p:spPr>
        <p:txBody>
          <a:bodyPr/>
          <a:lstStyle/>
          <a:p>
            <a:pPr eaLnBrk="1" hangingPunct="1">
              <a:lnSpc>
                <a:spcPct val="80000"/>
              </a:lnSpc>
              <a:buFontTx/>
              <a:buNone/>
            </a:pPr>
            <a:r>
              <a:rPr lang="en-US" sz="2400" smtClean="0"/>
              <a:t>4.  Tanggal jatuh tempo suatu wesel berjangka waktu 90 hari yang ditarik pada tanggal 20 juli 2002, adalah:</a:t>
            </a:r>
          </a:p>
          <a:p>
            <a:pPr eaLnBrk="1" hangingPunct="1">
              <a:lnSpc>
                <a:spcPct val="80000"/>
              </a:lnSpc>
              <a:buFontTx/>
              <a:buNone/>
            </a:pPr>
            <a:r>
              <a:rPr lang="en-US" sz="2400" smtClean="0"/>
              <a:t>	a. 17 Oktober 2002			c. 19 Oktober 2002</a:t>
            </a:r>
          </a:p>
          <a:p>
            <a:pPr eaLnBrk="1" hangingPunct="1">
              <a:lnSpc>
                <a:spcPct val="80000"/>
              </a:lnSpc>
              <a:buFontTx/>
              <a:buNone/>
            </a:pPr>
            <a:r>
              <a:rPr lang="en-US" sz="2400" smtClean="0"/>
              <a:t>	b. 18 Oktober 2002			d. 20 Oktober 2002</a:t>
            </a:r>
          </a:p>
          <a:p>
            <a:pPr eaLnBrk="1" hangingPunct="1">
              <a:lnSpc>
                <a:spcPct val="80000"/>
              </a:lnSpc>
              <a:buFontTx/>
              <a:buNone/>
            </a:pPr>
            <a:endParaRPr lang="en-US" sz="2400" smtClean="0"/>
          </a:p>
          <a:p>
            <a:pPr eaLnBrk="1" hangingPunct="1">
              <a:lnSpc>
                <a:spcPct val="80000"/>
              </a:lnSpc>
              <a:buFontTx/>
              <a:buNone/>
            </a:pPr>
            <a:r>
              <a:rPr lang="en-US" sz="2400" smtClean="0"/>
              <a:t>5. Pada tgl 5 Oktober 2006 PT Mana Tahan menerima sebuah wesel dari langganan, nominal Rp 25.000.000, umur 4 bulan tanpa bunga. Wesel tersebut oleh PT Mana Tahan pada tgl 13 Desember 2006 didiskontokan dengan tingkat bunga diskonto 10%. Hitunglah kas yang diterima oleh PT Mana Tahan dari pendiskontoan wesel :</a:t>
            </a:r>
          </a:p>
          <a:p>
            <a:pPr eaLnBrk="1" hangingPunct="1">
              <a:lnSpc>
                <a:spcPct val="80000"/>
              </a:lnSpc>
              <a:buFontTx/>
              <a:buNone/>
            </a:pPr>
            <a:r>
              <a:rPr lang="en-US" sz="2400" smtClean="0"/>
              <a:t>	a. Rp 24.625.000</a:t>
            </a:r>
          </a:p>
          <a:p>
            <a:pPr eaLnBrk="1" hangingPunct="1">
              <a:lnSpc>
                <a:spcPct val="80000"/>
              </a:lnSpc>
              <a:buFontTx/>
              <a:buNone/>
            </a:pPr>
            <a:r>
              <a:rPr lang="en-US" sz="2400" smtClean="0"/>
              <a:t>	b. Rp 24,265.000</a:t>
            </a:r>
          </a:p>
          <a:p>
            <a:pPr eaLnBrk="1" hangingPunct="1">
              <a:lnSpc>
                <a:spcPct val="80000"/>
              </a:lnSpc>
              <a:buFontTx/>
              <a:buNone/>
            </a:pPr>
            <a:r>
              <a:rPr lang="en-US" sz="2400" smtClean="0"/>
              <a:t>	c. Rp 24.655.000</a:t>
            </a:r>
          </a:p>
          <a:p>
            <a:pPr eaLnBrk="1" hangingPunct="1">
              <a:lnSpc>
                <a:spcPct val="80000"/>
              </a:lnSpc>
              <a:buFontTx/>
              <a:buNone/>
            </a:pPr>
            <a:r>
              <a:rPr lang="en-US" sz="2400" smtClean="0"/>
              <a:t>	c. Rp 24.526.000</a:t>
            </a:r>
          </a:p>
          <a:p>
            <a:pPr eaLnBrk="1" hangingPunct="1">
              <a:lnSpc>
                <a:spcPct val="80000"/>
              </a:lnSpc>
              <a:buFontTx/>
              <a:buNone/>
            </a:pPr>
            <a:endParaRPr lang="en-US" sz="1800" smtClean="0"/>
          </a:p>
        </p:txBody>
      </p:sp>
    </p:spTree>
  </p:cSld>
  <p:clrMapOvr>
    <a:masterClrMapping/>
  </p:clrMapOvr>
  <p:transition>
    <p:wipe dir="u"/>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323850" y="1052513"/>
            <a:ext cx="8462963" cy="5472112"/>
          </a:xfrm>
        </p:spPr>
        <p:txBody>
          <a:bodyPr/>
          <a:lstStyle/>
          <a:p>
            <a:pPr eaLnBrk="1" hangingPunct="1">
              <a:lnSpc>
                <a:spcPct val="80000"/>
              </a:lnSpc>
              <a:buFontTx/>
              <a:buNone/>
            </a:pPr>
            <a:r>
              <a:rPr lang="en-US" sz="2000" smtClean="0"/>
              <a:t>5.  Pada tgl 5 Oktober 2006 PT Mana Tahan menerima sebuah wesel dari langganan, nominal Rp 25.000.000, umur 4 bulan tanpa bunga. Wesel tersebut oleh PT Mana Tahan pada tgl 13 Desember 2006 didiskontokan dengan tingkat bunga diskonto 10%. Hitunglah kas yang diterima oleh PT Mana Tahan dari pendiskontoan wesel :</a:t>
            </a:r>
          </a:p>
          <a:p>
            <a:pPr eaLnBrk="1" hangingPunct="1">
              <a:lnSpc>
                <a:spcPct val="80000"/>
              </a:lnSpc>
              <a:buFontTx/>
              <a:buNone/>
            </a:pPr>
            <a:r>
              <a:rPr lang="en-US" sz="2000" smtClean="0"/>
              <a:t>	a. Rp 24.625.000</a:t>
            </a:r>
          </a:p>
          <a:p>
            <a:pPr eaLnBrk="1" hangingPunct="1">
              <a:lnSpc>
                <a:spcPct val="80000"/>
              </a:lnSpc>
              <a:buFontTx/>
              <a:buNone/>
            </a:pPr>
            <a:r>
              <a:rPr lang="en-US" sz="2000" smtClean="0"/>
              <a:t>	b. Rp 24,265.000</a:t>
            </a:r>
          </a:p>
          <a:p>
            <a:pPr eaLnBrk="1" hangingPunct="1">
              <a:lnSpc>
                <a:spcPct val="80000"/>
              </a:lnSpc>
              <a:buFontTx/>
              <a:buNone/>
            </a:pPr>
            <a:r>
              <a:rPr lang="en-US" sz="2000" smtClean="0"/>
              <a:t>	c. Rp 24.655.000</a:t>
            </a:r>
          </a:p>
          <a:p>
            <a:pPr eaLnBrk="1" hangingPunct="1">
              <a:lnSpc>
                <a:spcPct val="80000"/>
              </a:lnSpc>
              <a:buFontTx/>
              <a:buNone/>
            </a:pPr>
            <a:r>
              <a:rPr lang="en-US" sz="2000" smtClean="0"/>
              <a:t>	c. Rp 24.526.000</a:t>
            </a:r>
          </a:p>
          <a:p>
            <a:pPr eaLnBrk="1" hangingPunct="1">
              <a:lnSpc>
                <a:spcPct val="80000"/>
              </a:lnSpc>
              <a:buFontTx/>
              <a:buNone/>
            </a:pPr>
            <a:endParaRPr lang="en-US" sz="2000" smtClean="0"/>
          </a:p>
          <a:p>
            <a:pPr eaLnBrk="1" hangingPunct="1">
              <a:lnSpc>
                <a:spcPct val="80000"/>
              </a:lnSpc>
              <a:buFontTx/>
              <a:buNone/>
            </a:pPr>
            <a:r>
              <a:rPr lang="en-US" sz="2000" smtClean="0"/>
              <a:t>1.  PT Andalan Mama menetapkan taksiran kerugian piutang atas dasar analisa umur piutang , setelah dihitung cadangan  kerugian piutang sebesar Rp 12.000.000. Saldo perkiraan CKP adalah Rp 5.000.000 ( kredit ) besarnya kerugian piutang yang dibebankan adalah :</a:t>
            </a:r>
          </a:p>
          <a:p>
            <a:pPr lvl="1" eaLnBrk="1" hangingPunct="1">
              <a:lnSpc>
                <a:spcPct val="80000"/>
              </a:lnSpc>
              <a:buFontTx/>
              <a:buNone/>
            </a:pPr>
            <a:r>
              <a:rPr lang="en-US" sz="2000" smtClean="0"/>
              <a:t>	a. Rp 17.000.000</a:t>
            </a:r>
          </a:p>
          <a:p>
            <a:pPr lvl="1" eaLnBrk="1" hangingPunct="1">
              <a:lnSpc>
                <a:spcPct val="80000"/>
              </a:lnSpc>
              <a:buFontTx/>
              <a:buNone/>
            </a:pPr>
            <a:r>
              <a:rPr lang="en-US" sz="2000" smtClean="0"/>
              <a:t>	b. Rp 12.000.000</a:t>
            </a:r>
          </a:p>
          <a:p>
            <a:pPr lvl="1" eaLnBrk="1" hangingPunct="1">
              <a:lnSpc>
                <a:spcPct val="80000"/>
              </a:lnSpc>
              <a:buFontTx/>
              <a:buNone/>
            </a:pPr>
            <a:r>
              <a:rPr lang="en-US" sz="2000" smtClean="0"/>
              <a:t>	c. Rp 7.000.000</a:t>
            </a:r>
          </a:p>
          <a:p>
            <a:pPr lvl="1" eaLnBrk="1" hangingPunct="1">
              <a:lnSpc>
                <a:spcPct val="80000"/>
              </a:lnSpc>
              <a:buFontTx/>
              <a:buNone/>
            </a:pPr>
            <a:r>
              <a:rPr lang="en-US" sz="2000" smtClean="0"/>
              <a:t>	d. Rp 5.000.000</a:t>
            </a:r>
          </a:p>
          <a:p>
            <a:pPr eaLnBrk="1" hangingPunct="1">
              <a:lnSpc>
                <a:spcPct val="80000"/>
              </a:lnSpc>
              <a:buFontTx/>
              <a:buNone/>
            </a:pPr>
            <a:endParaRPr lang="en-US" sz="2000" smtClean="0"/>
          </a:p>
          <a:p>
            <a:pPr eaLnBrk="1" hangingPunct="1">
              <a:lnSpc>
                <a:spcPct val="80000"/>
              </a:lnSpc>
              <a:buFontTx/>
              <a:buNone/>
            </a:pPr>
            <a:endParaRPr lang="en-US" sz="2000" smtClean="0"/>
          </a:p>
        </p:txBody>
      </p:sp>
    </p:spTree>
  </p:cSld>
  <p:clrMapOvr>
    <a:masterClrMapping/>
  </p:clrMapOvr>
  <p:transition>
    <p:wipe dir="u"/>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t>Bab8-Receivable</a:t>
            </a:r>
          </a:p>
        </p:txBody>
      </p:sp>
      <p:sp>
        <p:nvSpPr>
          <p:cNvPr id="7" name="Slide Number Placeholder 6"/>
          <p:cNvSpPr>
            <a:spLocks noGrp="1"/>
          </p:cNvSpPr>
          <p:nvPr>
            <p:ph type="sldNum" sz="quarter" idx="12"/>
          </p:nvPr>
        </p:nvSpPr>
        <p:spPr/>
        <p:txBody>
          <a:bodyPr/>
          <a:lstStyle/>
          <a:p>
            <a:pPr>
              <a:defRPr/>
            </a:pPr>
            <a:fld id="{BE28D0FD-E039-4113-87BA-80ABA0942981}" type="slidenum">
              <a:rPr lang="en-US"/>
              <a:pPr>
                <a:defRPr/>
              </a:pPr>
              <a:t>77</a:t>
            </a:fld>
            <a:endParaRPr lang="en-US"/>
          </a:p>
        </p:txBody>
      </p:sp>
      <p:sp>
        <p:nvSpPr>
          <p:cNvPr id="26628" name="Rectangle 4"/>
          <p:cNvSpPr>
            <a:spLocks noGrp="1" noChangeArrowheads="1"/>
          </p:cNvSpPr>
          <p:nvPr>
            <p:ph type="title"/>
          </p:nvPr>
        </p:nvSpPr>
        <p:spPr/>
        <p:txBody>
          <a:bodyPr/>
          <a:lstStyle/>
          <a:p>
            <a:pPr eaLnBrk="1" hangingPunct="1">
              <a:defRPr/>
            </a:pPr>
            <a:r>
              <a:rPr lang="en-US" smtClean="0"/>
              <a:t>Latihan</a:t>
            </a:r>
          </a:p>
        </p:txBody>
      </p:sp>
      <p:sp>
        <p:nvSpPr>
          <p:cNvPr id="26629" name="Rectangle 5"/>
          <p:cNvSpPr>
            <a:spLocks noGrp="1" noChangeArrowheads="1"/>
          </p:cNvSpPr>
          <p:nvPr>
            <p:ph type="body" sz="half" idx="1"/>
          </p:nvPr>
        </p:nvSpPr>
        <p:spPr/>
        <p:txBody>
          <a:bodyPr/>
          <a:lstStyle/>
          <a:p>
            <a:pPr eaLnBrk="1" hangingPunct="1">
              <a:lnSpc>
                <a:spcPct val="80000"/>
              </a:lnSpc>
              <a:defRPr/>
            </a:pPr>
            <a:r>
              <a:rPr lang="en-US" sz="1800" smtClean="0"/>
              <a:t>1 Feb.  Dijual barang secara kredit ke UD Ami Rp 8 juta (cost Rp4,5 juta)</a:t>
            </a:r>
          </a:p>
          <a:p>
            <a:pPr eaLnBrk="1" hangingPunct="1">
              <a:lnSpc>
                <a:spcPct val="80000"/>
              </a:lnSpc>
              <a:defRPr/>
            </a:pPr>
            <a:r>
              <a:rPr lang="en-US" sz="1800" smtClean="0"/>
              <a:t>15 Maret.  Diterima promes 60 hari, 12% dari UD Ami untuk menutup utangnya</a:t>
            </a:r>
          </a:p>
          <a:p>
            <a:pPr eaLnBrk="1" hangingPunct="1">
              <a:lnSpc>
                <a:spcPct val="80000"/>
              </a:lnSpc>
              <a:defRPr/>
            </a:pPr>
            <a:r>
              <a:rPr lang="en-US" sz="1800" smtClean="0"/>
              <a:t>9 April, dihapus piutang kpd Doni Rp2,5 juta</a:t>
            </a:r>
          </a:p>
          <a:p>
            <a:pPr eaLnBrk="1" hangingPunct="1">
              <a:lnSpc>
                <a:spcPct val="80000"/>
              </a:lnSpc>
              <a:defRPr/>
            </a:pPr>
            <a:r>
              <a:rPr lang="en-US" sz="1800" smtClean="0"/>
              <a:t>21 April, diberikan pinjaman uang kpd Jinem Rp7,5 juta, diterima promes 90-hari 14%</a:t>
            </a:r>
          </a:p>
          <a:p>
            <a:pPr eaLnBrk="1" hangingPunct="1">
              <a:lnSpc>
                <a:spcPct val="80000"/>
              </a:lnSpc>
              <a:defRPr/>
            </a:pPr>
            <a:r>
              <a:rPr lang="en-US" sz="1800" smtClean="0"/>
              <a:t>14 Mei, diterima bunga yang jatuh tempo dari UD Ami dan promes baru 90-hari, 14% sebagai pengganti pinjamannya</a:t>
            </a:r>
          </a:p>
          <a:p>
            <a:pPr eaLnBrk="1" hangingPunct="1">
              <a:lnSpc>
                <a:spcPct val="80000"/>
              </a:lnSpc>
              <a:defRPr/>
            </a:pPr>
            <a:r>
              <a:rPr lang="en-US" sz="1800" smtClean="0"/>
              <a:t>13 Juni, Doni yang piutang dihapus tanggal 9 April membayar penuh hutangnya</a:t>
            </a:r>
          </a:p>
          <a:p>
            <a:pPr eaLnBrk="1" hangingPunct="1">
              <a:lnSpc>
                <a:spcPct val="80000"/>
              </a:lnSpc>
              <a:defRPr/>
            </a:pPr>
            <a:endParaRPr lang="en-US" sz="1800" smtClean="0"/>
          </a:p>
        </p:txBody>
      </p:sp>
      <p:sp>
        <p:nvSpPr>
          <p:cNvPr id="26630" name="Rectangle 6"/>
          <p:cNvSpPr>
            <a:spLocks noGrp="1" noChangeArrowheads="1"/>
          </p:cNvSpPr>
          <p:nvPr>
            <p:ph type="body" sz="half" idx="2"/>
          </p:nvPr>
        </p:nvSpPr>
        <p:spPr/>
        <p:txBody>
          <a:bodyPr/>
          <a:lstStyle/>
          <a:p>
            <a:pPr eaLnBrk="1" hangingPunct="1">
              <a:lnSpc>
                <a:spcPct val="80000"/>
              </a:lnSpc>
              <a:defRPr/>
            </a:pPr>
            <a:r>
              <a:rPr lang="en-US" sz="1800" smtClean="0"/>
              <a:t>20 Juni, Jinem tidak membayar promesnya (dishonored)</a:t>
            </a:r>
          </a:p>
          <a:p>
            <a:pPr eaLnBrk="1" hangingPunct="1">
              <a:lnSpc>
                <a:spcPct val="80000"/>
              </a:lnSpc>
              <a:defRPr/>
            </a:pPr>
            <a:r>
              <a:rPr lang="en-US" sz="1800" smtClean="0"/>
              <a:t>1 Augustus, UD Ami membayar promesnya tertanggal 14 Mei</a:t>
            </a:r>
          </a:p>
          <a:p>
            <a:pPr eaLnBrk="1" hangingPunct="1">
              <a:lnSpc>
                <a:spcPct val="80000"/>
              </a:lnSpc>
              <a:defRPr/>
            </a:pPr>
            <a:r>
              <a:rPr lang="en-US" sz="1800" smtClean="0"/>
              <a:t>19 Augustus, Diterima dari Jinem atas promesnya yang kadaluwarsa, ditambah bunga untuk 30 hari 15% dari nilai jatuh temponya.</a:t>
            </a:r>
          </a:p>
          <a:p>
            <a:pPr eaLnBrk="1" hangingPunct="1">
              <a:lnSpc>
                <a:spcPct val="80000"/>
              </a:lnSpc>
              <a:defRPr/>
            </a:pPr>
            <a:r>
              <a:rPr lang="en-US" sz="1800" smtClean="0"/>
              <a:t>16 Desember, diterima promes 0-hari, Rp12 juta, dari PT Gombal untuk menutup hutangnya</a:t>
            </a:r>
          </a:p>
          <a:p>
            <a:pPr eaLnBrk="1" hangingPunct="1">
              <a:lnSpc>
                <a:spcPct val="80000"/>
              </a:lnSpc>
              <a:defRPr/>
            </a:pPr>
            <a:r>
              <a:rPr lang="en-US" sz="1800" smtClean="0"/>
              <a:t>31 Desember, ditaksir 3% dari penjualan kredit sebear Rp1.375 juta untuk tahun ini tidak akan dapat ditagih</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5936" name="Group 48"/>
          <p:cNvGraphicFramePr>
            <a:graphicFrameLocks noGrp="1"/>
          </p:cNvGraphicFramePr>
          <p:nvPr/>
        </p:nvGraphicFramePr>
        <p:xfrm>
          <a:off x="206376" y="5029729"/>
          <a:ext cx="8684759" cy="1599408"/>
        </p:xfrm>
        <a:graphic>
          <a:graphicData uri="http://schemas.openxmlformats.org/drawingml/2006/table">
            <a:tbl>
              <a:tblPr/>
              <a:tblGrid>
                <a:gridCol w="1064759"/>
                <a:gridCol w="3910919"/>
                <a:gridCol w="710974"/>
                <a:gridCol w="1500187"/>
                <a:gridCol w="1497920"/>
              </a:tblGrid>
              <a:tr h="456407">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Tgl</a:t>
                      </a: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Account/Rekening</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Ref</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Debit</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7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Kredit</a:t>
                      </a: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323">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678">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t>
                      </a: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1201738"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3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marL="73051" marR="73051"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5922" name="Oval 34"/>
          <p:cNvSpPr>
            <a:spLocks noChangeArrowheads="1"/>
          </p:cNvSpPr>
          <p:nvPr/>
        </p:nvSpPr>
        <p:spPr bwMode="auto">
          <a:xfrm>
            <a:off x="3048000" y="1905000"/>
            <a:ext cx="2612571" cy="508000"/>
          </a:xfrm>
          <a:prstGeom prst="ellipse">
            <a:avLst/>
          </a:prstGeom>
          <a:solidFill>
            <a:schemeClr val="accent1"/>
          </a:solidFill>
          <a:ln w="9525">
            <a:solidFill>
              <a:schemeClr val="tx1"/>
            </a:solidFill>
            <a:round/>
            <a:headEnd/>
            <a:tailEnd/>
          </a:ln>
        </p:spPr>
        <p:txBody>
          <a:bodyPr lIns="0" tIns="38904" rIns="0" bIns="38904" anchor="ctr"/>
          <a:lstStyle/>
          <a:p>
            <a:pPr algn="ctr" defTabSz="777804"/>
            <a:r>
              <a:rPr lang="en-US" sz="2100" dirty="0" err="1"/>
              <a:t>Apa</a:t>
            </a:r>
            <a:r>
              <a:rPr lang="en-US" sz="2100" dirty="0"/>
              <a:t> </a:t>
            </a:r>
            <a:r>
              <a:rPr lang="en-US" sz="2100" dirty="0" err="1"/>
              <a:t>pengaruhnya</a:t>
            </a:r>
            <a:endParaRPr lang="en-US" sz="2100" dirty="0"/>
          </a:p>
        </p:txBody>
      </p:sp>
      <p:sp>
        <p:nvSpPr>
          <p:cNvPr id="165923" name="AutoShape 35"/>
          <p:cNvSpPr>
            <a:spLocks noChangeArrowheads="1"/>
          </p:cNvSpPr>
          <p:nvPr/>
        </p:nvSpPr>
        <p:spPr bwMode="auto">
          <a:xfrm rot="5400000">
            <a:off x="3918479" y="2724074"/>
            <a:ext cx="783167" cy="415018"/>
          </a:xfrm>
          <a:prstGeom prst="rightArrow">
            <a:avLst>
              <a:gd name="adj1" fmla="val 50000"/>
              <a:gd name="adj2" fmla="val 40437"/>
            </a:avLst>
          </a:pr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65924" name="Text Box 36"/>
          <p:cNvSpPr txBox="1">
            <a:spLocks noChangeArrowheads="1"/>
          </p:cNvSpPr>
          <p:nvPr/>
        </p:nvSpPr>
        <p:spPr bwMode="auto">
          <a:xfrm>
            <a:off x="892403" y="3505729"/>
            <a:ext cx="4724861" cy="401733"/>
          </a:xfrm>
          <a:prstGeom prst="rect">
            <a:avLst/>
          </a:prstGeom>
          <a:noFill/>
          <a:ln w="9525">
            <a:noFill/>
            <a:miter lim="800000"/>
            <a:headEnd/>
            <a:tailEnd/>
          </a:ln>
        </p:spPr>
        <p:txBody>
          <a:bodyPr wrap="none" lIns="77808" tIns="38904" rIns="77808" bIns="38904">
            <a:spAutoFit/>
          </a:bodyPr>
          <a:lstStyle/>
          <a:p>
            <a:pPr defTabSz="777804"/>
            <a:r>
              <a:rPr lang="en-US" sz="2100" dirty="0"/>
              <a:t>1 </a:t>
            </a:r>
            <a:r>
              <a:rPr lang="en-US" sz="2100" dirty="0" err="1"/>
              <a:t>Timbul</a:t>
            </a:r>
            <a:r>
              <a:rPr lang="en-US" sz="2100" dirty="0"/>
              <a:t> </a:t>
            </a:r>
            <a:r>
              <a:rPr lang="en-US" sz="2100" dirty="0" err="1"/>
              <a:t>piutang</a:t>
            </a:r>
            <a:r>
              <a:rPr lang="en-US" sz="2100" dirty="0"/>
              <a:t> </a:t>
            </a:r>
            <a:r>
              <a:rPr lang="en-US" sz="2100" dirty="0" err="1"/>
              <a:t>wesel</a:t>
            </a:r>
            <a:r>
              <a:rPr lang="en-US" sz="2100" dirty="0"/>
              <a:t>  Rp.50.000.000,00</a:t>
            </a:r>
          </a:p>
        </p:txBody>
      </p:sp>
      <p:sp>
        <p:nvSpPr>
          <p:cNvPr id="165925" name="Text Box 37"/>
          <p:cNvSpPr txBox="1">
            <a:spLocks noChangeArrowheads="1"/>
          </p:cNvSpPr>
          <p:nvPr/>
        </p:nvSpPr>
        <p:spPr bwMode="auto">
          <a:xfrm>
            <a:off x="925286" y="4208198"/>
            <a:ext cx="4957168" cy="401733"/>
          </a:xfrm>
          <a:prstGeom prst="rect">
            <a:avLst/>
          </a:prstGeom>
          <a:noFill/>
          <a:ln w="9525">
            <a:noFill/>
            <a:miter lim="800000"/>
            <a:headEnd/>
            <a:tailEnd/>
          </a:ln>
        </p:spPr>
        <p:txBody>
          <a:bodyPr wrap="none" lIns="77808" tIns="38904" rIns="77808" bIns="38904">
            <a:spAutoFit/>
          </a:bodyPr>
          <a:lstStyle/>
          <a:p>
            <a:pPr defTabSz="777804"/>
            <a:r>
              <a:rPr lang="en-US" sz="2100" dirty="0"/>
              <a:t>2. </a:t>
            </a:r>
            <a:r>
              <a:rPr lang="en-US" sz="2100" dirty="0" err="1"/>
              <a:t>Piutang</a:t>
            </a:r>
            <a:r>
              <a:rPr lang="en-US" sz="2100" dirty="0"/>
              <a:t> </a:t>
            </a:r>
            <a:r>
              <a:rPr lang="en-US" sz="2100" dirty="0" err="1"/>
              <a:t>uasaha</a:t>
            </a:r>
            <a:r>
              <a:rPr lang="en-US" sz="2100" dirty="0"/>
              <a:t> </a:t>
            </a:r>
            <a:r>
              <a:rPr lang="en-US" sz="2100" dirty="0" err="1"/>
              <a:t>berkurang</a:t>
            </a:r>
            <a:r>
              <a:rPr lang="en-US" sz="2100" dirty="0"/>
              <a:t>  Rp.50.000.000</a:t>
            </a:r>
          </a:p>
        </p:txBody>
      </p:sp>
      <p:sp>
        <p:nvSpPr>
          <p:cNvPr id="165926" name="Text Box 38"/>
          <p:cNvSpPr txBox="1">
            <a:spLocks noChangeArrowheads="1"/>
          </p:cNvSpPr>
          <p:nvPr/>
        </p:nvSpPr>
        <p:spPr bwMode="auto">
          <a:xfrm>
            <a:off x="1270000" y="5410730"/>
            <a:ext cx="2097539" cy="401733"/>
          </a:xfrm>
          <a:prstGeom prst="rect">
            <a:avLst/>
          </a:prstGeom>
          <a:noFill/>
          <a:ln w="9525">
            <a:noFill/>
            <a:miter lim="800000"/>
            <a:headEnd/>
            <a:tailEnd/>
          </a:ln>
        </p:spPr>
        <p:txBody>
          <a:bodyPr wrap="none" lIns="77808" tIns="38904" rIns="77808" bIns="38904">
            <a:spAutoFit/>
          </a:bodyPr>
          <a:lstStyle/>
          <a:p>
            <a:pPr defTabSz="777804"/>
            <a:r>
              <a:rPr lang="en-US" sz="2100" dirty="0" err="1"/>
              <a:t>Piutang</a:t>
            </a:r>
            <a:r>
              <a:rPr lang="en-US" sz="2100" dirty="0"/>
              <a:t>  </a:t>
            </a:r>
            <a:r>
              <a:rPr lang="en-US" sz="2100" dirty="0" err="1"/>
              <a:t>wesel</a:t>
            </a:r>
            <a:r>
              <a:rPr lang="en-US" sz="2100" dirty="0"/>
              <a:t>      </a:t>
            </a:r>
          </a:p>
        </p:txBody>
      </p:sp>
      <p:sp>
        <p:nvSpPr>
          <p:cNvPr id="165927" name="Text Box 39"/>
          <p:cNvSpPr txBox="1">
            <a:spLocks noChangeArrowheads="1"/>
          </p:cNvSpPr>
          <p:nvPr/>
        </p:nvSpPr>
        <p:spPr bwMode="auto">
          <a:xfrm>
            <a:off x="5986010" y="5397500"/>
            <a:ext cx="1458232" cy="401733"/>
          </a:xfrm>
          <a:prstGeom prst="rect">
            <a:avLst/>
          </a:prstGeom>
          <a:noFill/>
          <a:ln w="9525">
            <a:noFill/>
            <a:miter lim="800000"/>
            <a:headEnd/>
            <a:tailEnd/>
          </a:ln>
        </p:spPr>
        <p:txBody>
          <a:bodyPr lIns="77808" tIns="38904" rIns="77808" bIns="38904">
            <a:spAutoFit/>
          </a:bodyPr>
          <a:lstStyle/>
          <a:p>
            <a:pPr algn="ctr" defTabSz="777804"/>
            <a:r>
              <a:rPr lang="en-US" sz="2100" dirty="0"/>
              <a:t>50.000.000      </a:t>
            </a:r>
          </a:p>
        </p:txBody>
      </p:sp>
      <p:sp>
        <p:nvSpPr>
          <p:cNvPr id="165928" name="Text Box 40"/>
          <p:cNvSpPr txBox="1">
            <a:spLocks noChangeArrowheads="1"/>
          </p:cNvSpPr>
          <p:nvPr/>
        </p:nvSpPr>
        <p:spPr bwMode="auto">
          <a:xfrm>
            <a:off x="320903" y="5410730"/>
            <a:ext cx="950232" cy="724899"/>
          </a:xfrm>
          <a:prstGeom prst="rect">
            <a:avLst/>
          </a:prstGeom>
          <a:noFill/>
          <a:ln w="9525">
            <a:noFill/>
            <a:miter lim="800000"/>
            <a:headEnd/>
            <a:tailEnd/>
          </a:ln>
        </p:spPr>
        <p:txBody>
          <a:bodyPr lIns="77808" tIns="38904" rIns="77808" bIns="38904">
            <a:spAutoFit/>
          </a:bodyPr>
          <a:lstStyle/>
          <a:p>
            <a:pPr algn="ctr" defTabSz="777804"/>
            <a:r>
              <a:rPr lang="en-US" sz="2100" dirty="0" err="1"/>
              <a:t>Maret</a:t>
            </a:r>
            <a:r>
              <a:rPr lang="en-US" sz="2100" dirty="0"/>
              <a:t> 3       </a:t>
            </a:r>
          </a:p>
        </p:txBody>
      </p:sp>
      <p:sp>
        <p:nvSpPr>
          <p:cNvPr id="165929" name="Text Box 41"/>
          <p:cNvSpPr txBox="1">
            <a:spLocks noChangeArrowheads="1"/>
          </p:cNvSpPr>
          <p:nvPr/>
        </p:nvSpPr>
        <p:spPr bwMode="auto">
          <a:xfrm>
            <a:off x="1623786" y="5791730"/>
            <a:ext cx="1348103" cy="401733"/>
          </a:xfrm>
          <a:prstGeom prst="rect">
            <a:avLst/>
          </a:prstGeom>
          <a:noFill/>
          <a:ln w="9525">
            <a:noFill/>
            <a:miter lim="800000"/>
            <a:headEnd/>
            <a:tailEnd/>
          </a:ln>
        </p:spPr>
        <p:txBody>
          <a:bodyPr wrap="none" lIns="77808" tIns="38904" rIns="77808" bIns="38904">
            <a:spAutoFit/>
          </a:bodyPr>
          <a:lstStyle/>
          <a:p>
            <a:pPr defTabSz="777804"/>
            <a:r>
              <a:rPr lang="en-US" sz="2100" dirty="0" err="1"/>
              <a:t>Piutang</a:t>
            </a:r>
            <a:r>
              <a:rPr lang="en-US" sz="2100" dirty="0"/>
              <a:t>      </a:t>
            </a:r>
          </a:p>
        </p:txBody>
      </p:sp>
      <p:sp>
        <p:nvSpPr>
          <p:cNvPr id="165930" name="Text Box 42"/>
          <p:cNvSpPr txBox="1">
            <a:spLocks noChangeArrowheads="1"/>
          </p:cNvSpPr>
          <p:nvPr/>
        </p:nvSpPr>
        <p:spPr bwMode="auto">
          <a:xfrm>
            <a:off x="7674429" y="5791730"/>
            <a:ext cx="1381830" cy="401733"/>
          </a:xfrm>
          <a:prstGeom prst="rect">
            <a:avLst/>
          </a:prstGeom>
          <a:noFill/>
          <a:ln w="9525">
            <a:noFill/>
            <a:miter lim="800000"/>
            <a:headEnd/>
            <a:tailEnd/>
          </a:ln>
        </p:spPr>
        <p:txBody>
          <a:bodyPr wrap="none" lIns="77808" tIns="38904" rIns="77808" bIns="38904">
            <a:spAutoFit/>
          </a:bodyPr>
          <a:lstStyle/>
          <a:p>
            <a:pPr algn="ctr" defTabSz="777804"/>
            <a:r>
              <a:rPr lang="en-US" sz="2100" dirty="0"/>
              <a:t>50.000.000</a:t>
            </a:r>
          </a:p>
        </p:txBody>
      </p:sp>
      <p:sp>
        <p:nvSpPr>
          <p:cNvPr id="17451" name="Rectangle 43"/>
          <p:cNvSpPr>
            <a:spLocks noChangeArrowheads="1"/>
          </p:cNvSpPr>
          <p:nvPr/>
        </p:nvSpPr>
        <p:spPr bwMode="auto">
          <a:xfrm>
            <a:off x="151947" y="63501"/>
            <a:ext cx="8459107" cy="1600729"/>
          </a:xfrm>
          <a:prstGeom prst="rect">
            <a:avLst/>
          </a:prstGeom>
          <a:solidFill>
            <a:srgbClr val="FFFFCC">
              <a:alpha val="50195"/>
            </a:srgbClr>
          </a:solidFill>
          <a:ln w="9525">
            <a:solidFill>
              <a:srgbClr val="FF0000"/>
            </a:solidFill>
            <a:miter lim="800000"/>
            <a:headEnd/>
            <a:tailEnd/>
          </a:ln>
        </p:spPr>
        <p:txBody>
          <a:bodyPr lIns="77808" tIns="38904" rIns="77808" bIns="38904" anchor="ctr"/>
          <a:lstStyle/>
          <a:p>
            <a:pPr algn="ctr" defTabSz="777804"/>
            <a:r>
              <a:rPr lang="en-US" sz="2100" dirty="0" err="1">
                <a:solidFill>
                  <a:schemeClr val="tx2"/>
                </a:solidFill>
              </a:rPr>
              <a:t>Pada</a:t>
            </a:r>
            <a:r>
              <a:rPr lang="en-US" sz="2100" dirty="0">
                <a:solidFill>
                  <a:schemeClr val="tx2"/>
                </a:solidFill>
              </a:rPr>
              <a:t> </a:t>
            </a:r>
            <a:r>
              <a:rPr lang="en-US" sz="2100" dirty="0" err="1">
                <a:solidFill>
                  <a:schemeClr val="tx2"/>
                </a:solidFill>
              </a:rPr>
              <a:t>tanggal</a:t>
            </a:r>
            <a:r>
              <a:rPr lang="en-US" sz="2100" dirty="0">
                <a:solidFill>
                  <a:schemeClr val="tx2"/>
                </a:solidFill>
              </a:rPr>
              <a:t> 3 </a:t>
            </a:r>
            <a:r>
              <a:rPr lang="en-US" sz="2100" dirty="0" err="1">
                <a:solidFill>
                  <a:schemeClr val="tx2"/>
                </a:solidFill>
              </a:rPr>
              <a:t>Maret</a:t>
            </a:r>
            <a:r>
              <a:rPr lang="en-US" sz="2100" dirty="0">
                <a:solidFill>
                  <a:schemeClr val="tx2"/>
                </a:solidFill>
              </a:rPr>
              <a:t> 2003, Perusahaan </a:t>
            </a:r>
            <a:r>
              <a:rPr lang="en-US" sz="2100" dirty="0" err="1">
                <a:solidFill>
                  <a:schemeClr val="tx2"/>
                </a:solidFill>
              </a:rPr>
              <a:t>menerima</a:t>
            </a:r>
            <a:r>
              <a:rPr lang="en-US" sz="2100" dirty="0">
                <a:solidFill>
                  <a:schemeClr val="tx2"/>
                </a:solidFill>
              </a:rPr>
              <a:t> </a:t>
            </a:r>
            <a:r>
              <a:rPr lang="en-US" sz="2100" dirty="0" err="1">
                <a:solidFill>
                  <a:schemeClr val="tx2"/>
                </a:solidFill>
              </a:rPr>
              <a:t>sebuah</a:t>
            </a:r>
            <a:r>
              <a:rPr lang="en-US" sz="2100" dirty="0">
                <a:solidFill>
                  <a:schemeClr val="tx2"/>
                </a:solidFill>
              </a:rPr>
              <a:t> </a:t>
            </a:r>
            <a:r>
              <a:rPr lang="en-US" sz="2100" dirty="0" err="1">
                <a:solidFill>
                  <a:schemeClr val="tx2"/>
                </a:solidFill>
              </a:rPr>
              <a:t>promes</a:t>
            </a:r>
            <a:r>
              <a:rPr lang="en-US" sz="2100" dirty="0">
                <a:solidFill>
                  <a:schemeClr val="tx2"/>
                </a:solidFill>
              </a:rPr>
              <a:t> nominal Rp.50.000.000,00 </a:t>
            </a:r>
            <a:r>
              <a:rPr lang="en-US" sz="2100" dirty="0" err="1">
                <a:solidFill>
                  <a:schemeClr val="tx2"/>
                </a:solidFill>
              </a:rPr>
              <a:t>dari</a:t>
            </a:r>
            <a:r>
              <a:rPr lang="en-US" sz="2100" dirty="0">
                <a:solidFill>
                  <a:schemeClr val="tx2"/>
                </a:solidFill>
              </a:rPr>
              <a:t> </a:t>
            </a:r>
            <a:r>
              <a:rPr lang="en-US" sz="2100" dirty="0" err="1">
                <a:solidFill>
                  <a:schemeClr val="tx2"/>
                </a:solidFill>
              </a:rPr>
              <a:t>seorang</a:t>
            </a:r>
            <a:r>
              <a:rPr lang="en-US" sz="2100" dirty="0">
                <a:solidFill>
                  <a:schemeClr val="tx2"/>
                </a:solidFill>
              </a:rPr>
              <a:t> </a:t>
            </a:r>
            <a:r>
              <a:rPr lang="en-US" sz="2100" dirty="0" err="1">
                <a:solidFill>
                  <a:schemeClr val="tx2"/>
                </a:solidFill>
              </a:rPr>
              <a:t>debitur</a:t>
            </a:r>
            <a:r>
              <a:rPr lang="en-US" sz="2100" dirty="0">
                <a:solidFill>
                  <a:schemeClr val="tx2"/>
                </a:solidFill>
              </a:rPr>
              <a:t>, </a:t>
            </a:r>
            <a:r>
              <a:rPr lang="en-US" sz="2100" dirty="0" err="1">
                <a:solidFill>
                  <a:schemeClr val="tx2"/>
                </a:solidFill>
              </a:rPr>
              <a:t>bunga</a:t>
            </a:r>
            <a:r>
              <a:rPr lang="en-US" sz="2100" dirty="0">
                <a:solidFill>
                  <a:schemeClr val="tx2"/>
                </a:solidFill>
              </a:rPr>
              <a:t> 12 % </a:t>
            </a:r>
            <a:r>
              <a:rPr lang="en-US" sz="2100" dirty="0" err="1">
                <a:solidFill>
                  <a:schemeClr val="tx2"/>
                </a:solidFill>
              </a:rPr>
              <a:t>setahun</a:t>
            </a:r>
            <a:r>
              <a:rPr lang="en-US" sz="2100" dirty="0">
                <a:solidFill>
                  <a:schemeClr val="tx2"/>
                </a:solidFill>
              </a:rPr>
              <a:t>.</a:t>
            </a:r>
            <a:endParaRPr lang="id-ID" sz="2100" dirty="0">
              <a:solidFill>
                <a:schemeClr val="tx2"/>
              </a:solidFill>
            </a:endParaRPr>
          </a:p>
        </p:txBody>
      </p:sp>
      <p:sp>
        <p:nvSpPr>
          <p:cNvPr id="165932" name="AutoShape 44"/>
          <p:cNvSpPr>
            <a:spLocks noChangeArrowheads="1"/>
          </p:cNvSpPr>
          <p:nvPr/>
        </p:nvSpPr>
        <p:spPr bwMode="auto">
          <a:xfrm>
            <a:off x="6313715" y="3556000"/>
            <a:ext cx="696232" cy="404813"/>
          </a:xfrm>
          <a:custGeom>
            <a:avLst/>
            <a:gdLst>
              <a:gd name="T0" fmla="*/ 731044 w 21600"/>
              <a:gd name="T1" fmla="*/ 0 h 21600"/>
              <a:gd name="T2" fmla="*/ 0 w 21600"/>
              <a:gd name="T3" fmla="*/ 242888 h 21600"/>
              <a:gd name="T4" fmla="*/ 731044 w 21600"/>
              <a:gd name="T5" fmla="*/ 485775 h 21600"/>
              <a:gd name="T6" fmla="*/ 974725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65933" name="Text Box 45"/>
          <p:cNvSpPr txBox="1">
            <a:spLocks noChangeArrowheads="1"/>
          </p:cNvSpPr>
          <p:nvPr/>
        </p:nvSpPr>
        <p:spPr bwMode="auto">
          <a:xfrm>
            <a:off x="7343321" y="3546740"/>
            <a:ext cx="692006" cy="352735"/>
          </a:xfrm>
          <a:prstGeom prst="rect">
            <a:avLst/>
          </a:prstGeom>
          <a:noFill/>
          <a:ln w="9525">
            <a:noFill/>
            <a:miter lim="800000"/>
            <a:headEnd/>
            <a:tailEnd/>
          </a:ln>
        </p:spPr>
        <p:txBody>
          <a:bodyPr wrap="none" lIns="90244" tIns="45122" rIns="90244" bIns="45122">
            <a:spAutoFit/>
          </a:bodyPr>
          <a:lstStyle/>
          <a:p>
            <a:pPr defTabSz="900996"/>
            <a:r>
              <a:rPr lang="en-US" sz="1700" dirty="0">
                <a:latin typeface="Arial" charset="0"/>
              </a:rPr>
              <a:t>Debit</a:t>
            </a:r>
          </a:p>
        </p:txBody>
      </p:sp>
      <p:sp>
        <p:nvSpPr>
          <p:cNvPr id="165934" name="AutoShape 46"/>
          <p:cNvSpPr>
            <a:spLocks noChangeArrowheads="1"/>
          </p:cNvSpPr>
          <p:nvPr/>
        </p:nvSpPr>
        <p:spPr bwMode="auto">
          <a:xfrm>
            <a:off x="6313715" y="4294188"/>
            <a:ext cx="696232" cy="404813"/>
          </a:xfrm>
          <a:custGeom>
            <a:avLst/>
            <a:gdLst>
              <a:gd name="T0" fmla="*/ 731044 w 21600"/>
              <a:gd name="T1" fmla="*/ 0 h 21600"/>
              <a:gd name="T2" fmla="*/ 0 w 21600"/>
              <a:gd name="T3" fmla="*/ 242888 h 21600"/>
              <a:gd name="T4" fmla="*/ 731044 w 21600"/>
              <a:gd name="T5" fmla="*/ 485775 h 21600"/>
              <a:gd name="T6" fmla="*/ 974725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65935" name="Text Box 47"/>
          <p:cNvSpPr txBox="1">
            <a:spLocks noChangeArrowheads="1"/>
          </p:cNvSpPr>
          <p:nvPr/>
        </p:nvSpPr>
        <p:spPr bwMode="auto">
          <a:xfrm>
            <a:off x="7343322" y="4284928"/>
            <a:ext cx="752920" cy="352735"/>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Kredit</a:t>
            </a:r>
            <a:endParaRPr lang="en-US" sz="17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922"/>
                                        </p:tgtEl>
                                        <p:attrNameLst>
                                          <p:attrName>style.visibility</p:attrName>
                                        </p:attrNameLst>
                                      </p:cBhvr>
                                      <p:to>
                                        <p:strVal val="visible"/>
                                      </p:to>
                                    </p:set>
                                    <p:animEffect transition="in" filter="wipe(left)">
                                      <p:cBhvr>
                                        <p:cTn id="7" dur="500"/>
                                        <p:tgtEl>
                                          <p:spTgt spid="1659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5923"/>
                                        </p:tgtEl>
                                        <p:attrNameLst>
                                          <p:attrName>style.visibility</p:attrName>
                                        </p:attrNameLst>
                                      </p:cBhvr>
                                      <p:to>
                                        <p:strVal val="visible"/>
                                      </p:to>
                                    </p:set>
                                    <p:animEffect transition="in" filter="wipe(down)">
                                      <p:cBhvr>
                                        <p:cTn id="12" dur="500"/>
                                        <p:tgtEl>
                                          <p:spTgt spid="1659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5924"/>
                                        </p:tgtEl>
                                        <p:attrNameLst>
                                          <p:attrName>style.visibility</p:attrName>
                                        </p:attrNameLst>
                                      </p:cBhvr>
                                      <p:to>
                                        <p:strVal val="visible"/>
                                      </p:to>
                                    </p:set>
                                    <p:animEffect transition="in" filter="wipe(left)">
                                      <p:cBhvr>
                                        <p:cTn id="17" dur="500"/>
                                        <p:tgtEl>
                                          <p:spTgt spid="1659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5932"/>
                                        </p:tgtEl>
                                        <p:attrNameLst>
                                          <p:attrName>style.visibility</p:attrName>
                                        </p:attrNameLst>
                                      </p:cBhvr>
                                      <p:to>
                                        <p:strVal val="visible"/>
                                      </p:to>
                                    </p:set>
                                    <p:animEffect transition="in" filter="wipe(left)">
                                      <p:cBhvr>
                                        <p:cTn id="22" dur="500"/>
                                        <p:tgtEl>
                                          <p:spTgt spid="1659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5933"/>
                                        </p:tgtEl>
                                        <p:attrNameLst>
                                          <p:attrName>style.visibility</p:attrName>
                                        </p:attrNameLst>
                                      </p:cBhvr>
                                      <p:to>
                                        <p:strVal val="visible"/>
                                      </p:to>
                                    </p:set>
                                    <p:animEffect transition="in" filter="wipe(left)">
                                      <p:cBhvr>
                                        <p:cTn id="27" dur="500"/>
                                        <p:tgtEl>
                                          <p:spTgt spid="1659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5925"/>
                                        </p:tgtEl>
                                        <p:attrNameLst>
                                          <p:attrName>style.visibility</p:attrName>
                                        </p:attrNameLst>
                                      </p:cBhvr>
                                      <p:to>
                                        <p:strVal val="visible"/>
                                      </p:to>
                                    </p:set>
                                    <p:animEffect transition="in" filter="wipe(left)">
                                      <p:cBhvr>
                                        <p:cTn id="32" dur="500"/>
                                        <p:tgtEl>
                                          <p:spTgt spid="16592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5934"/>
                                        </p:tgtEl>
                                        <p:attrNameLst>
                                          <p:attrName>style.visibility</p:attrName>
                                        </p:attrNameLst>
                                      </p:cBhvr>
                                      <p:to>
                                        <p:strVal val="visible"/>
                                      </p:to>
                                    </p:set>
                                    <p:animEffect transition="in" filter="wipe(left)">
                                      <p:cBhvr>
                                        <p:cTn id="37" dur="500"/>
                                        <p:tgtEl>
                                          <p:spTgt spid="16593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5935"/>
                                        </p:tgtEl>
                                        <p:attrNameLst>
                                          <p:attrName>style.visibility</p:attrName>
                                        </p:attrNameLst>
                                      </p:cBhvr>
                                      <p:to>
                                        <p:strVal val="visible"/>
                                      </p:to>
                                    </p:set>
                                    <p:animEffect transition="in" filter="wipe(left)">
                                      <p:cBhvr>
                                        <p:cTn id="42" dur="500"/>
                                        <p:tgtEl>
                                          <p:spTgt spid="16593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65936"/>
                                        </p:tgtEl>
                                        <p:attrNameLst>
                                          <p:attrName>style.visibility</p:attrName>
                                        </p:attrNameLst>
                                      </p:cBhvr>
                                      <p:to>
                                        <p:strVal val="visible"/>
                                      </p:to>
                                    </p:set>
                                    <p:animEffect transition="in" filter="wipe(left)">
                                      <p:cBhvr>
                                        <p:cTn id="47" dur="500"/>
                                        <p:tgtEl>
                                          <p:spTgt spid="16593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65928"/>
                                        </p:tgtEl>
                                        <p:attrNameLst>
                                          <p:attrName>style.visibility</p:attrName>
                                        </p:attrNameLst>
                                      </p:cBhvr>
                                      <p:to>
                                        <p:strVal val="visible"/>
                                      </p:to>
                                    </p:set>
                                    <p:animEffect transition="in" filter="wipe(left)">
                                      <p:cBhvr>
                                        <p:cTn id="52" dur="500"/>
                                        <p:tgtEl>
                                          <p:spTgt spid="16592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65926"/>
                                        </p:tgtEl>
                                        <p:attrNameLst>
                                          <p:attrName>style.visibility</p:attrName>
                                        </p:attrNameLst>
                                      </p:cBhvr>
                                      <p:to>
                                        <p:strVal val="visible"/>
                                      </p:to>
                                    </p:set>
                                    <p:animEffect transition="in" filter="wipe(left)">
                                      <p:cBhvr>
                                        <p:cTn id="57" dur="500"/>
                                        <p:tgtEl>
                                          <p:spTgt spid="165926"/>
                                        </p:tgtEl>
                                      </p:cBhvr>
                                    </p:animEffect>
                                  </p:childTnLst>
                                </p:cTn>
                              </p:par>
                            </p:childTnLst>
                          </p:cTn>
                        </p:par>
                        <p:par>
                          <p:cTn id="58" fill="hold">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165927"/>
                                        </p:tgtEl>
                                        <p:attrNameLst>
                                          <p:attrName>style.visibility</p:attrName>
                                        </p:attrNameLst>
                                      </p:cBhvr>
                                      <p:to>
                                        <p:strVal val="visible"/>
                                      </p:to>
                                    </p:set>
                                    <p:animEffect transition="in" filter="wipe(left)">
                                      <p:cBhvr>
                                        <p:cTn id="61" dur="500"/>
                                        <p:tgtEl>
                                          <p:spTgt spid="165927"/>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65929"/>
                                        </p:tgtEl>
                                        <p:attrNameLst>
                                          <p:attrName>style.visibility</p:attrName>
                                        </p:attrNameLst>
                                      </p:cBhvr>
                                      <p:to>
                                        <p:strVal val="visible"/>
                                      </p:to>
                                    </p:set>
                                    <p:animEffect transition="in" filter="wipe(left)">
                                      <p:cBhvr>
                                        <p:cTn id="66" dur="500"/>
                                        <p:tgtEl>
                                          <p:spTgt spid="165929"/>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65930"/>
                                        </p:tgtEl>
                                        <p:attrNameLst>
                                          <p:attrName>style.visibility</p:attrName>
                                        </p:attrNameLst>
                                      </p:cBhvr>
                                      <p:to>
                                        <p:strVal val="visible"/>
                                      </p:to>
                                    </p:set>
                                    <p:animEffect transition="in" filter="wipe(left)">
                                      <p:cBhvr>
                                        <p:cTn id="71" dur="500"/>
                                        <p:tgtEl>
                                          <p:spTgt spid="165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22" grpId="0" animBg="1" autoUpdateAnimBg="0"/>
      <p:bldP spid="165923" grpId="0" animBg="1"/>
      <p:bldP spid="165924" grpId="0" autoUpdateAnimBg="0"/>
      <p:bldP spid="165925" grpId="0" autoUpdateAnimBg="0"/>
      <p:bldP spid="165926" grpId="0" autoUpdateAnimBg="0"/>
      <p:bldP spid="165927" grpId="0" autoUpdateAnimBg="0"/>
      <p:bldP spid="165928" grpId="0" autoUpdateAnimBg="0"/>
      <p:bldP spid="165929" grpId="0" autoUpdateAnimBg="0"/>
      <p:bldP spid="165930" grpId="0" autoUpdateAnimBg="0"/>
      <p:bldP spid="165932" grpId="0" animBg="1"/>
      <p:bldP spid="165933" grpId="0" autoUpdateAnimBg="0"/>
      <p:bldP spid="165934" grpId="0" animBg="1"/>
      <p:bldP spid="165935"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Text Box 4"/>
          <p:cNvSpPr txBox="1">
            <a:spLocks noChangeArrowheads="1"/>
          </p:cNvSpPr>
          <p:nvPr/>
        </p:nvSpPr>
        <p:spPr bwMode="auto">
          <a:xfrm>
            <a:off x="476250" y="608542"/>
            <a:ext cx="7522401" cy="352735"/>
          </a:xfrm>
          <a:prstGeom prst="rect">
            <a:avLst/>
          </a:prstGeom>
          <a:noFill/>
          <a:ln w="9525">
            <a:noFill/>
            <a:miter lim="800000"/>
            <a:headEnd/>
            <a:tailEnd/>
          </a:ln>
        </p:spPr>
        <p:txBody>
          <a:bodyPr wrap="none" lIns="90244" tIns="45122" rIns="90244" bIns="45122">
            <a:spAutoFit/>
          </a:bodyPr>
          <a:lstStyle/>
          <a:p>
            <a:pPr defTabSz="900996"/>
            <a:r>
              <a:rPr lang="en-US" sz="1700" dirty="0">
                <a:latin typeface="Arial" charset="0"/>
              </a:rPr>
              <a:t>Nominal </a:t>
            </a:r>
            <a:r>
              <a:rPr lang="en-US" sz="1700" dirty="0" err="1">
                <a:latin typeface="Arial" charset="0"/>
              </a:rPr>
              <a:t>piutang</a:t>
            </a:r>
            <a:r>
              <a:rPr lang="en-US" sz="1700" dirty="0">
                <a:latin typeface="Arial" charset="0"/>
              </a:rPr>
              <a:t>                                                                  Rp.50.000.000,00</a:t>
            </a:r>
          </a:p>
        </p:txBody>
      </p:sp>
      <p:sp>
        <p:nvSpPr>
          <p:cNvPr id="135173" name="Text Box 5"/>
          <p:cNvSpPr txBox="1">
            <a:spLocks noChangeArrowheads="1"/>
          </p:cNvSpPr>
          <p:nvPr/>
        </p:nvSpPr>
        <p:spPr bwMode="auto">
          <a:xfrm>
            <a:off x="437697" y="1068917"/>
            <a:ext cx="7756440" cy="352735"/>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Bunga</a:t>
            </a:r>
            <a:r>
              <a:rPr lang="en-US" sz="1700" dirty="0">
                <a:latin typeface="Arial" charset="0"/>
              </a:rPr>
              <a:t> : 3/3 </a:t>
            </a:r>
            <a:r>
              <a:rPr lang="en-US" sz="1700" dirty="0" err="1">
                <a:latin typeface="Arial" charset="0"/>
              </a:rPr>
              <a:t>s.d</a:t>
            </a:r>
            <a:r>
              <a:rPr lang="en-US" sz="1700" dirty="0">
                <a:latin typeface="Arial" charset="0"/>
              </a:rPr>
              <a:t>. 1 </a:t>
            </a:r>
            <a:r>
              <a:rPr lang="en-US" sz="1700" dirty="0" err="1">
                <a:latin typeface="Arial" charset="0"/>
              </a:rPr>
              <a:t>Juni</a:t>
            </a:r>
            <a:r>
              <a:rPr lang="en-US" sz="1700" dirty="0">
                <a:latin typeface="Arial" charset="0"/>
              </a:rPr>
              <a:t> = 50.000.000 x 12 % x 90/360=      </a:t>
            </a:r>
            <a:r>
              <a:rPr lang="en-US" sz="1700" u="sng" dirty="0" err="1">
                <a:latin typeface="Arial" charset="0"/>
              </a:rPr>
              <a:t>Rp</a:t>
            </a:r>
            <a:r>
              <a:rPr lang="en-US" sz="1700" u="sng" dirty="0">
                <a:latin typeface="Arial" charset="0"/>
              </a:rPr>
              <a:t>.  1.500.000,00 +</a:t>
            </a:r>
          </a:p>
        </p:txBody>
      </p:sp>
      <p:sp>
        <p:nvSpPr>
          <p:cNvPr id="135175" name="Text Box 7"/>
          <p:cNvSpPr txBox="1">
            <a:spLocks noChangeArrowheads="1"/>
          </p:cNvSpPr>
          <p:nvPr/>
        </p:nvSpPr>
        <p:spPr bwMode="auto">
          <a:xfrm>
            <a:off x="432028" y="1524000"/>
            <a:ext cx="7755478" cy="352735"/>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Jumlah</a:t>
            </a:r>
            <a:r>
              <a:rPr lang="en-US" sz="1700" dirty="0">
                <a:latin typeface="Arial" charset="0"/>
              </a:rPr>
              <a:t>				                                    Rp.51.500.000,00</a:t>
            </a:r>
          </a:p>
        </p:txBody>
      </p:sp>
      <p:sp>
        <p:nvSpPr>
          <p:cNvPr id="135176" name="Text Box 8"/>
          <p:cNvSpPr txBox="1">
            <a:spLocks noChangeArrowheads="1"/>
          </p:cNvSpPr>
          <p:nvPr/>
        </p:nvSpPr>
        <p:spPr bwMode="auto">
          <a:xfrm>
            <a:off x="490991" y="1981729"/>
            <a:ext cx="7541638" cy="352735"/>
          </a:xfrm>
          <a:prstGeom prst="rect">
            <a:avLst/>
          </a:prstGeom>
          <a:noFill/>
          <a:ln w="9525">
            <a:noFill/>
            <a:miter lim="800000"/>
            <a:headEnd/>
            <a:tailEnd/>
          </a:ln>
        </p:spPr>
        <p:txBody>
          <a:bodyPr wrap="none" lIns="90244" tIns="45122" rIns="90244" bIns="45122">
            <a:spAutoFit/>
          </a:bodyPr>
          <a:lstStyle/>
          <a:p>
            <a:pPr defTabSz="900996"/>
            <a:r>
              <a:rPr lang="en-US" sz="1700" dirty="0">
                <a:latin typeface="Arial" charset="0"/>
              </a:rPr>
              <a:t>Discount : 2/5  </a:t>
            </a:r>
            <a:r>
              <a:rPr lang="en-US" sz="1700" dirty="0" err="1">
                <a:latin typeface="Arial" charset="0"/>
              </a:rPr>
              <a:t>s.d</a:t>
            </a:r>
            <a:r>
              <a:rPr lang="en-US" sz="1700" dirty="0">
                <a:latin typeface="Arial" charset="0"/>
              </a:rPr>
              <a:t>. 1 </a:t>
            </a:r>
            <a:r>
              <a:rPr lang="en-US" sz="1700" dirty="0" err="1">
                <a:latin typeface="Arial" charset="0"/>
              </a:rPr>
              <a:t>Juni</a:t>
            </a:r>
            <a:r>
              <a:rPr lang="en-US" sz="1700" dirty="0">
                <a:latin typeface="Arial" charset="0"/>
              </a:rPr>
              <a:t> = 51.500.000 x 10 % x 30/360 =</a:t>
            </a:r>
            <a:r>
              <a:rPr lang="en-US" sz="1700" u="sng" dirty="0" err="1">
                <a:latin typeface="Arial" charset="0"/>
              </a:rPr>
              <a:t>Rp</a:t>
            </a:r>
            <a:r>
              <a:rPr lang="en-US" sz="1700" u="sng" dirty="0">
                <a:latin typeface="Arial" charset="0"/>
              </a:rPr>
              <a:t>.     429.166,70</a:t>
            </a:r>
          </a:p>
        </p:txBody>
      </p:sp>
      <p:sp>
        <p:nvSpPr>
          <p:cNvPr id="135177" name="Text Box 9"/>
          <p:cNvSpPr txBox="1">
            <a:spLocks noChangeArrowheads="1"/>
          </p:cNvSpPr>
          <p:nvPr/>
        </p:nvSpPr>
        <p:spPr bwMode="auto">
          <a:xfrm>
            <a:off x="490991" y="2513542"/>
            <a:ext cx="7544844" cy="352735"/>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Uang</a:t>
            </a:r>
            <a:r>
              <a:rPr lang="en-US" sz="1700" dirty="0">
                <a:latin typeface="Arial" charset="0"/>
              </a:rPr>
              <a:t> </a:t>
            </a:r>
            <a:r>
              <a:rPr lang="en-US" sz="1700" dirty="0" err="1">
                <a:latin typeface="Arial" charset="0"/>
              </a:rPr>
              <a:t>Kas</a:t>
            </a:r>
            <a:r>
              <a:rPr lang="en-US" sz="1700" dirty="0">
                <a:latin typeface="Arial" charset="0"/>
              </a:rPr>
              <a:t> yang </a:t>
            </a:r>
            <a:r>
              <a:rPr lang="en-US" sz="1700" dirty="0" err="1">
                <a:latin typeface="Arial" charset="0"/>
              </a:rPr>
              <a:t>diterima</a:t>
            </a:r>
            <a:r>
              <a:rPr lang="en-US" sz="1700" dirty="0">
                <a:latin typeface="Arial" charset="0"/>
              </a:rPr>
              <a:t>                                                      Rp.51.070.833,30</a:t>
            </a:r>
          </a:p>
        </p:txBody>
      </p:sp>
      <p:sp>
        <p:nvSpPr>
          <p:cNvPr id="135179" name="Text Box 11"/>
          <p:cNvSpPr txBox="1">
            <a:spLocks noChangeArrowheads="1"/>
          </p:cNvSpPr>
          <p:nvPr/>
        </p:nvSpPr>
        <p:spPr bwMode="auto">
          <a:xfrm>
            <a:off x="1644196" y="3581136"/>
            <a:ext cx="5050571" cy="352735"/>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Kas</a:t>
            </a:r>
            <a:r>
              <a:rPr lang="en-US" sz="1700" dirty="0">
                <a:latin typeface="Arial" charset="0"/>
              </a:rPr>
              <a:t> </a:t>
            </a:r>
            <a:r>
              <a:rPr lang="en-US" sz="1700" dirty="0" err="1">
                <a:latin typeface="Arial" charset="0"/>
              </a:rPr>
              <a:t>bertambah</a:t>
            </a:r>
            <a:r>
              <a:rPr lang="en-US" sz="1700" dirty="0">
                <a:latin typeface="Arial" charset="0"/>
              </a:rPr>
              <a:t>                           Rp.51.070.833,30</a:t>
            </a:r>
          </a:p>
        </p:txBody>
      </p:sp>
      <p:sp>
        <p:nvSpPr>
          <p:cNvPr id="135180" name="Text Box 12"/>
          <p:cNvSpPr txBox="1">
            <a:spLocks noChangeArrowheads="1"/>
          </p:cNvSpPr>
          <p:nvPr/>
        </p:nvSpPr>
        <p:spPr bwMode="auto">
          <a:xfrm>
            <a:off x="1578429" y="4114271"/>
            <a:ext cx="5436894" cy="352735"/>
          </a:xfrm>
          <a:prstGeom prst="rect">
            <a:avLst/>
          </a:prstGeom>
          <a:noFill/>
          <a:ln w="9525">
            <a:noFill/>
            <a:miter lim="800000"/>
            <a:headEnd/>
            <a:tailEnd/>
          </a:ln>
        </p:spPr>
        <p:txBody>
          <a:bodyPr wrap="none" lIns="90244" tIns="45122" rIns="90244" bIns="45122">
            <a:spAutoFit/>
          </a:bodyPr>
          <a:lstStyle/>
          <a:p>
            <a:pPr defTabSz="900996"/>
            <a:r>
              <a:rPr lang="en-US" sz="1700" dirty="0">
                <a:latin typeface="Arial" charset="0"/>
              </a:rPr>
              <a:t>  </a:t>
            </a:r>
            <a:r>
              <a:rPr lang="en-US" sz="1700" dirty="0" err="1">
                <a:latin typeface="Arial" charset="0"/>
              </a:rPr>
              <a:t>Piutang</a:t>
            </a:r>
            <a:r>
              <a:rPr lang="en-US" sz="1700" dirty="0">
                <a:latin typeface="Arial" charset="0"/>
              </a:rPr>
              <a:t> </a:t>
            </a:r>
            <a:r>
              <a:rPr lang="en-US" sz="1700" dirty="0" err="1">
                <a:latin typeface="Arial" charset="0"/>
              </a:rPr>
              <a:t>wesel</a:t>
            </a:r>
            <a:r>
              <a:rPr lang="en-US" sz="1700" dirty="0">
                <a:latin typeface="Arial" charset="0"/>
              </a:rPr>
              <a:t> </a:t>
            </a:r>
            <a:r>
              <a:rPr lang="en-US" sz="1700" dirty="0" err="1">
                <a:latin typeface="Arial" charset="0"/>
              </a:rPr>
              <a:t>berkurang</a:t>
            </a:r>
            <a:r>
              <a:rPr lang="en-US" sz="1700" dirty="0">
                <a:latin typeface="Arial" charset="0"/>
              </a:rPr>
              <a:t>           </a:t>
            </a:r>
            <a:r>
              <a:rPr lang="en-US" sz="1700" dirty="0" err="1">
                <a:latin typeface="Arial" charset="0"/>
              </a:rPr>
              <a:t>Rp</a:t>
            </a:r>
            <a:r>
              <a:rPr lang="en-US" sz="1700" dirty="0">
                <a:latin typeface="Arial" charset="0"/>
              </a:rPr>
              <a:t>.   50.000.000,00 -</a:t>
            </a:r>
          </a:p>
        </p:txBody>
      </p:sp>
      <p:sp>
        <p:nvSpPr>
          <p:cNvPr id="135182" name="Text Box 14"/>
          <p:cNvSpPr txBox="1">
            <a:spLocks noChangeArrowheads="1"/>
          </p:cNvSpPr>
          <p:nvPr/>
        </p:nvSpPr>
        <p:spPr bwMode="auto">
          <a:xfrm>
            <a:off x="1714501" y="4572001"/>
            <a:ext cx="5122706" cy="429680"/>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Pendapatan</a:t>
            </a:r>
            <a:r>
              <a:rPr lang="en-US" sz="1700" dirty="0">
                <a:latin typeface="Arial" charset="0"/>
              </a:rPr>
              <a:t> </a:t>
            </a:r>
            <a:r>
              <a:rPr lang="en-US" sz="1700" dirty="0" err="1">
                <a:latin typeface="Arial" charset="0"/>
              </a:rPr>
              <a:t>bunga</a:t>
            </a:r>
            <a:r>
              <a:rPr lang="en-US" sz="1700" dirty="0">
                <a:latin typeface="Arial" charset="0"/>
              </a:rPr>
              <a:t> </a:t>
            </a:r>
            <a:r>
              <a:rPr lang="en-US" sz="1700" dirty="0" err="1">
                <a:latin typeface="Arial" charset="0"/>
              </a:rPr>
              <a:t>bertambah</a:t>
            </a:r>
            <a:r>
              <a:rPr lang="en-US" sz="1700" dirty="0">
                <a:latin typeface="Arial" charset="0"/>
              </a:rPr>
              <a:t>  </a:t>
            </a:r>
            <a:r>
              <a:rPr lang="en-US" sz="2100" dirty="0"/>
              <a:t>Rp.1.070.833,30</a:t>
            </a:r>
            <a:r>
              <a:rPr lang="en-US" sz="1700" dirty="0">
                <a:latin typeface="Arial" charset="0"/>
              </a:rPr>
              <a:t> </a:t>
            </a:r>
          </a:p>
        </p:txBody>
      </p:sp>
      <p:sp>
        <p:nvSpPr>
          <p:cNvPr id="135183" name="Text Box 15"/>
          <p:cNvSpPr txBox="1">
            <a:spLocks noChangeArrowheads="1"/>
          </p:cNvSpPr>
          <p:nvPr/>
        </p:nvSpPr>
        <p:spPr bwMode="auto">
          <a:xfrm>
            <a:off x="490992" y="5562865"/>
            <a:ext cx="5406438" cy="352735"/>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Kas</a:t>
            </a:r>
            <a:r>
              <a:rPr lang="en-US" sz="1700" dirty="0">
                <a:latin typeface="Arial" charset="0"/>
              </a:rPr>
              <a:t>                                                  </a:t>
            </a:r>
            <a:r>
              <a:rPr lang="en-US" sz="1700" dirty="0" err="1">
                <a:latin typeface="Arial" charset="0"/>
              </a:rPr>
              <a:t>Rp</a:t>
            </a:r>
            <a:r>
              <a:rPr lang="en-US" sz="1700" dirty="0">
                <a:latin typeface="Arial" charset="0"/>
              </a:rPr>
              <a:t>. 51.070.833,30</a:t>
            </a:r>
          </a:p>
        </p:txBody>
      </p:sp>
      <p:sp>
        <p:nvSpPr>
          <p:cNvPr id="135184" name="Text Box 16"/>
          <p:cNvSpPr txBox="1">
            <a:spLocks noChangeArrowheads="1"/>
          </p:cNvSpPr>
          <p:nvPr/>
        </p:nvSpPr>
        <p:spPr bwMode="auto">
          <a:xfrm>
            <a:off x="490991" y="5942542"/>
            <a:ext cx="7165829" cy="352735"/>
          </a:xfrm>
          <a:prstGeom prst="rect">
            <a:avLst/>
          </a:prstGeom>
          <a:noFill/>
          <a:ln w="9525">
            <a:noFill/>
            <a:miter lim="800000"/>
            <a:headEnd/>
            <a:tailEnd/>
          </a:ln>
        </p:spPr>
        <p:txBody>
          <a:bodyPr wrap="none" lIns="90244" tIns="45122" rIns="90244" bIns="45122">
            <a:spAutoFit/>
          </a:bodyPr>
          <a:lstStyle/>
          <a:p>
            <a:pPr defTabSz="900996"/>
            <a:r>
              <a:rPr lang="en-US" sz="1700" dirty="0">
                <a:latin typeface="Arial" charset="0"/>
              </a:rPr>
              <a:t>        </a:t>
            </a:r>
            <a:r>
              <a:rPr lang="en-US" sz="1700" dirty="0" err="1">
                <a:latin typeface="Arial" charset="0"/>
              </a:rPr>
              <a:t>Piutang</a:t>
            </a:r>
            <a:r>
              <a:rPr lang="en-US" sz="1700" dirty="0">
                <a:latin typeface="Arial" charset="0"/>
              </a:rPr>
              <a:t> Wesel                                                      Rp.50.000.000,00 </a:t>
            </a:r>
          </a:p>
        </p:txBody>
      </p:sp>
      <p:sp>
        <p:nvSpPr>
          <p:cNvPr id="135185" name="Text Box 17"/>
          <p:cNvSpPr txBox="1">
            <a:spLocks noChangeArrowheads="1"/>
          </p:cNvSpPr>
          <p:nvPr/>
        </p:nvSpPr>
        <p:spPr bwMode="auto">
          <a:xfrm>
            <a:off x="972911" y="6367199"/>
            <a:ext cx="6879597" cy="429680"/>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Pendapatan</a:t>
            </a:r>
            <a:r>
              <a:rPr lang="en-US" sz="1700" dirty="0">
                <a:latin typeface="Arial" charset="0"/>
              </a:rPr>
              <a:t> </a:t>
            </a:r>
            <a:r>
              <a:rPr lang="en-US" sz="1700" dirty="0" err="1">
                <a:latin typeface="Arial" charset="0"/>
              </a:rPr>
              <a:t>bunga</a:t>
            </a:r>
            <a:r>
              <a:rPr lang="en-US" sz="1700" dirty="0">
                <a:latin typeface="Arial" charset="0"/>
              </a:rPr>
              <a:t>                                                </a:t>
            </a:r>
            <a:r>
              <a:rPr lang="en-US" sz="2100" dirty="0" err="1"/>
              <a:t>Rp</a:t>
            </a:r>
            <a:r>
              <a:rPr lang="en-US" sz="2100" dirty="0"/>
              <a:t>. 1.070.833,30</a:t>
            </a:r>
            <a:r>
              <a:rPr lang="en-US" sz="1700" u="sng" dirty="0">
                <a:latin typeface="Arial" charset="0"/>
              </a:rPr>
              <a:t> </a:t>
            </a:r>
          </a:p>
        </p:txBody>
      </p:sp>
      <p:sp>
        <p:nvSpPr>
          <p:cNvPr id="135199" name="AutoShape 31"/>
          <p:cNvSpPr>
            <a:spLocks noChangeArrowheads="1"/>
          </p:cNvSpPr>
          <p:nvPr/>
        </p:nvSpPr>
        <p:spPr bwMode="auto">
          <a:xfrm>
            <a:off x="6694715" y="3556000"/>
            <a:ext cx="696232" cy="404813"/>
          </a:xfrm>
          <a:custGeom>
            <a:avLst/>
            <a:gdLst>
              <a:gd name="T0" fmla="*/ 731044 w 21600"/>
              <a:gd name="T1" fmla="*/ 0 h 21600"/>
              <a:gd name="T2" fmla="*/ 0 w 21600"/>
              <a:gd name="T3" fmla="*/ 242888 h 21600"/>
              <a:gd name="T4" fmla="*/ 731044 w 21600"/>
              <a:gd name="T5" fmla="*/ 485775 h 21600"/>
              <a:gd name="T6" fmla="*/ 974725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35200" name="Text Box 32"/>
          <p:cNvSpPr txBox="1">
            <a:spLocks noChangeArrowheads="1"/>
          </p:cNvSpPr>
          <p:nvPr/>
        </p:nvSpPr>
        <p:spPr bwMode="auto">
          <a:xfrm>
            <a:off x="7724321" y="3546740"/>
            <a:ext cx="692006" cy="352735"/>
          </a:xfrm>
          <a:prstGeom prst="rect">
            <a:avLst/>
          </a:prstGeom>
          <a:noFill/>
          <a:ln w="9525">
            <a:noFill/>
            <a:miter lim="800000"/>
            <a:headEnd/>
            <a:tailEnd/>
          </a:ln>
        </p:spPr>
        <p:txBody>
          <a:bodyPr wrap="none" lIns="90244" tIns="45122" rIns="90244" bIns="45122">
            <a:spAutoFit/>
          </a:bodyPr>
          <a:lstStyle/>
          <a:p>
            <a:pPr defTabSz="900996"/>
            <a:r>
              <a:rPr lang="en-US" sz="1700" dirty="0">
                <a:latin typeface="Arial" charset="0"/>
              </a:rPr>
              <a:t>Debit</a:t>
            </a:r>
          </a:p>
        </p:txBody>
      </p:sp>
      <p:sp>
        <p:nvSpPr>
          <p:cNvPr id="135201" name="AutoShape 33"/>
          <p:cNvSpPr>
            <a:spLocks noChangeArrowheads="1"/>
          </p:cNvSpPr>
          <p:nvPr/>
        </p:nvSpPr>
        <p:spPr bwMode="auto">
          <a:xfrm>
            <a:off x="6694715" y="4103688"/>
            <a:ext cx="696232" cy="404813"/>
          </a:xfrm>
          <a:custGeom>
            <a:avLst/>
            <a:gdLst>
              <a:gd name="T0" fmla="*/ 731044 w 21600"/>
              <a:gd name="T1" fmla="*/ 0 h 21600"/>
              <a:gd name="T2" fmla="*/ 0 w 21600"/>
              <a:gd name="T3" fmla="*/ 242888 h 21600"/>
              <a:gd name="T4" fmla="*/ 731044 w 21600"/>
              <a:gd name="T5" fmla="*/ 485775 h 21600"/>
              <a:gd name="T6" fmla="*/ 974725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35202" name="Text Box 34"/>
          <p:cNvSpPr txBox="1">
            <a:spLocks noChangeArrowheads="1"/>
          </p:cNvSpPr>
          <p:nvPr/>
        </p:nvSpPr>
        <p:spPr bwMode="auto">
          <a:xfrm>
            <a:off x="7724322" y="4094428"/>
            <a:ext cx="813834" cy="352735"/>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Kreditt</a:t>
            </a:r>
            <a:endParaRPr lang="en-US" sz="1700" dirty="0">
              <a:latin typeface="Arial" charset="0"/>
            </a:endParaRPr>
          </a:p>
        </p:txBody>
      </p:sp>
      <p:sp>
        <p:nvSpPr>
          <p:cNvPr id="135203" name="AutoShape 35"/>
          <p:cNvSpPr>
            <a:spLocks noChangeArrowheads="1"/>
          </p:cNvSpPr>
          <p:nvPr/>
        </p:nvSpPr>
        <p:spPr bwMode="auto">
          <a:xfrm>
            <a:off x="6694715" y="4611688"/>
            <a:ext cx="696232" cy="404813"/>
          </a:xfrm>
          <a:custGeom>
            <a:avLst/>
            <a:gdLst>
              <a:gd name="T0" fmla="*/ 731044 w 21600"/>
              <a:gd name="T1" fmla="*/ 0 h 21600"/>
              <a:gd name="T2" fmla="*/ 0 w 21600"/>
              <a:gd name="T3" fmla="*/ 242888 h 21600"/>
              <a:gd name="T4" fmla="*/ 731044 w 21600"/>
              <a:gd name="T5" fmla="*/ 485775 h 21600"/>
              <a:gd name="T6" fmla="*/ 974725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lIns="69568" tIns="34784" rIns="69568" bIns="34784" anchor="ctr"/>
          <a:lstStyle/>
          <a:p>
            <a:endParaRPr lang="id-ID"/>
          </a:p>
        </p:txBody>
      </p:sp>
      <p:sp>
        <p:nvSpPr>
          <p:cNvPr id="135204" name="Text Box 36"/>
          <p:cNvSpPr txBox="1">
            <a:spLocks noChangeArrowheads="1"/>
          </p:cNvSpPr>
          <p:nvPr/>
        </p:nvSpPr>
        <p:spPr bwMode="auto">
          <a:xfrm>
            <a:off x="7724322" y="4602428"/>
            <a:ext cx="752920" cy="352735"/>
          </a:xfrm>
          <a:prstGeom prst="rect">
            <a:avLst/>
          </a:prstGeom>
          <a:noFill/>
          <a:ln w="9525">
            <a:noFill/>
            <a:miter lim="800000"/>
            <a:headEnd/>
            <a:tailEnd/>
          </a:ln>
        </p:spPr>
        <p:txBody>
          <a:bodyPr wrap="none" lIns="90244" tIns="45122" rIns="90244" bIns="45122">
            <a:spAutoFit/>
          </a:bodyPr>
          <a:lstStyle/>
          <a:p>
            <a:pPr defTabSz="900996"/>
            <a:r>
              <a:rPr lang="en-US" sz="1700" dirty="0" err="1">
                <a:latin typeface="Arial" charset="0"/>
              </a:rPr>
              <a:t>Kredit</a:t>
            </a:r>
            <a:endParaRPr lang="en-US" sz="1700" dirty="0">
              <a:latin typeface="Arial" charset="0"/>
            </a:endParaRPr>
          </a:p>
        </p:txBody>
      </p:sp>
      <p:sp>
        <p:nvSpPr>
          <p:cNvPr id="18451" name="Text Box 37"/>
          <p:cNvSpPr txBox="1">
            <a:spLocks noChangeArrowheads="1"/>
          </p:cNvSpPr>
          <p:nvPr/>
        </p:nvSpPr>
        <p:spPr bwMode="auto">
          <a:xfrm>
            <a:off x="2194153" y="13230"/>
            <a:ext cx="3438405" cy="393389"/>
          </a:xfrm>
          <a:prstGeom prst="rect">
            <a:avLst/>
          </a:prstGeom>
          <a:noFill/>
          <a:ln w="9525">
            <a:noFill/>
            <a:miter lim="800000"/>
            <a:headEnd/>
            <a:tailEnd/>
          </a:ln>
        </p:spPr>
        <p:txBody>
          <a:bodyPr wrap="none" lIns="69546" tIns="34772" rIns="69546" bIns="34772">
            <a:spAutoFit/>
          </a:bodyPr>
          <a:lstStyle/>
          <a:p>
            <a:pPr algn="ctr" defTabSz="777804"/>
            <a:r>
              <a:rPr lang="en-US" sz="2100" b="1" dirty="0" err="1"/>
              <a:t>Perhitungan</a:t>
            </a:r>
            <a:r>
              <a:rPr lang="en-US" sz="2100" b="1" dirty="0"/>
              <a:t>  </a:t>
            </a:r>
            <a:r>
              <a:rPr lang="en-US" sz="2100" b="1" dirty="0" err="1"/>
              <a:t>Penjualan</a:t>
            </a:r>
            <a:r>
              <a:rPr lang="en-US" sz="2100" b="1" dirty="0"/>
              <a:t> </a:t>
            </a:r>
            <a:r>
              <a:rPr lang="en-US" sz="2100" b="1" dirty="0" err="1"/>
              <a:t>wesel</a:t>
            </a:r>
            <a:endParaRPr lang="en-US" sz="21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2"/>
                                        </p:tgtEl>
                                        <p:attrNameLst>
                                          <p:attrName>style.visibility</p:attrName>
                                        </p:attrNameLst>
                                      </p:cBhvr>
                                      <p:to>
                                        <p:strVal val="visible"/>
                                      </p:to>
                                    </p:set>
                                    <p:animEffect transition="in" filter="wipe(left)">
                                      <p:cBhvr>
                                        <p:cTn id="7" dur="2000"/>
                                        <p:tgtEl>
                                          <p:spTgt spid="13517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5173"/>
                                        </p:tgtEl>
                                        <p:attrNameLst>
                                          <p:attrName>style.visibility</p:attrName>
                                        </p:attrNameLst>
                                      </p:cBhvr>
                                      <p:to>
                                        <p:strVal val="visible"/>
                                      </p:to>
                                    </p:set>
                                    <p:animEffect transition="in" filter="wipe(left)">
                                      <p:cBhvr>
                                        <p:cTn id="12" dur="2000"/>
                                        <p:tgtEl>
                                          <p:spTgt spid="13517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5175"/>
                                        </p:tgtEl>
                                        <p:attrNameLst>
                                          <p:attrName>style.visibility</p:attrName>
                                        </p:attrNameLst>
                                      </p:cBhvr>
                                      <p:to>
                                        <p:strVal val="visible"/>
                                      </p:to>
                                    </p:set>
                                    <p:animEffect transition="in" filter="wipe(left)">
                                      <p:cBhvr>
                                        <p:cTn id="17" dur="2000"/>
                                        <p:tgtEl>
                                          <p:spTgt spid="13517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5176"/>
                                        </p:tgtEl>
                                        <p:attrNameLst>
                                          <p:attrName>style.visibility</p:attrName>
                                        </p:attrNameLst>
                                      </p:cBhvr>
                                      <p:to>
                                        <p:strVal val="visible"/>
                                      </p:to>
                                    </p:set>
                                    <p:animEffect transition="in" filter="wipe(left)">
                                      <p:cBhvr>
                                        <p:cTn id="22" dur="2000"/>
                                        <p:tgtEl>
                                          <p:spTgt spid="13517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5177"/>
                                        </p:tgtEl>
                                        <p:attrNameLst>
                                          <p:attrName>style.visibility</p:attrName>
                                        </p:attrNameLst>
                                      </p:cBhvr>
                                      <p:to>
                                        <p:strVal val="visible"/>
                                      </p:to>
                                    </p:set>
                                    <p:animEffect transition="in" filter="wipe(left)">
                                      <p:cBhvr>
                                        <p:cTn id="27" dur="2000"/>
                                        <p:tgtEl>
                                          <p:spTgt spid="13517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5179"/>
                                        </p:tgtEl>
                                        <p:attrNameLst>
                                          <p:attrName>style.visibility</p:attrName>
                                        </p:attrNameLst>
                                      </p:cBhvr>
                                      <p:to>
                                        <p:strVal val="visible"/>
                                      </p:to>
                                    </p:set>
                                    <p:animEffect transition="in" filter="wipe(left)">
                                      <p:cBhvr>
                                        <p:cTn id="32" dur="2000"/>
                                        <p:tgtEl>
                                          <p:spTgt spid="13517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5199"/>
                                        </p:tgtEl>
                                        <p:attrNameLst>
                                          <p:attrName>style.visibility</p:attrName>
                                        </p:attrNameLst>
                                      </p:cBhvr>
                                      <p:to>
                                        <p:strVal val="visible"/>
                                      </p:to>
                                    </p:set>
                                    <p:animEffect transition="in" filter="wipe(left)">
                                      <p:cBhvr>
                                        <p:cTn id="37" dur="500"/>
                                        <p:tgtEl>
                                          <p:spTgt spid="13519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5200"/>
                                        </p:tgtEl>
                                        <p:attrNameLst>
                                          <p:attrName>style.visibility</p:attrName>
                                        </p:attrNameLst>
                                      </p:cBhvr>
                                      <p:to>
                                        <p:strVal val="visible"/>
                                      </p:to>
                                    </p:set>
                                    <p:animEffect transition="in" filter="wipe(left)">
                                      <p:cBhvr>
                                        <p:cTn id="42" dur="2000"/>
                                        <p:tgtEl>
                                          <p:spTgt spid="13520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35180"/>
                                        </p:tgtEl>
                                        <p:attrNameLst>
                                          <p:attrName>style.visibility</p:attrName>
                                        </p:attrNameLst>
                                      </p:cBhvr>
                                      <p:to>
                                        <p:strVal val="visible"/>
                                      </p:to>
                                    </p:set>
                                    <p:animEffect transition="in" filter="wipe(left)">
                                      <p:cBhvr>
                                        <p:cTn id="47" dur="2000"/>
                                        <p:tgtEl>
                                          <p:spTgt spid="13518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35201"/>
                                        </p:tgtEl>
                                        <p:attrNameLst>
                                          <p:attrName>style.visibility</p:attrName>
                                        </p:attrNameLst>
                                      </p:cBhvr>
                                      <p:to>
                                        <p:strVal val="visible"/>
                                      </p:to>
                                    </p:set>
                                    <p:animEffect transition="in" filter="wipe(left)">
                                      <p:cBhvr>
                                        <p:cTn id="52" dur="500"/>
                                        <p:tgtEl>
                                          <p:spTgt spid="13520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5202"/>
                                        </p:tgtEl>
                                        <p:attrNameLst>
                                          <p:attrName>style.visibility</p:attrName>
                                        </p:attrNameLst>
                                      </p:cBhvr>
                                      <p:to>
                                        <p:strVal val="visible"/>
                                      </p:to>
                                    </p:set>
                                    <p:animEffect transition="in" filter="wipe(left)">
                                      <p:cBhvr>
                                        <p:cTn id="57" dur="2000"/>
                                        <p:tgtEl>
                                          <p:spTgt spid="13520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35182"/>
                                        </p:tgtEl>
                                        <p:attrNameLst>
                                          <p:attrName>style.visibility</p:attrName>
                                        </p:attrNameLst>
                                      </p:cBhvr>
                                      <p:to>
                                        <p:strVal val="visible"/>
                                      </p:to>
                                    </p:set>
                                    <p:animEffect transition="in" filter="wipe(left)">
                                      <p:cBhvr>
                                        <p:cTn id="62" dur="2000"/>
                                        <p:tgtEl>
                                          <p:spTgt spid="13518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35203"/>
                                        </p:tgtEl>
                                        <p:attrNameLst>
                                          <p:attrName>style.visibility</p:attrName>
                                        </p:attrNameLst>
                                      </p:cBhvr>
                                      <p:to>
                                        <p:strVal val="visible"/>
                                      </p:to>
                                    </p:set>
                                    <p:animEffect transition="in" filter="wipe(left)">
                                      <p:cBhvr>
                                        <p:cTn id="67" dur="500"/>
                                        <p:tgtEl>
                                          <p:spTgt spid="13520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35204"/>
                                        </p:tgtEl>
                                        <p:attrNameLst>
                                          <p:attrName>style.visibility</p:attrName>
                                        </p:attrNameLst>
                                      </p:cBhvr>
                                      <p:to>
                                        <p:strVal val="visible"/>
                                      </p:to>
                                    </p:set>
                                    <p:animEffect transition="in" filter="wipe(left)">
                                      <p:cBhvr>
                                        <p:cTn id="72" dur="2000"/>
                                        <p:tgtEl>
                                          <p:spTgt spid="13520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35183"/>
                                        </p:tgtEl>
                                        <p:attrNameLst>
                                          <p:attrName>style.visibility</p:attrName>
                                        </p:attrNameLst>
                                      </p:cBhvr>
                                      <p:to>
                                        <p:strVal val="visible"/>
                                      </p:to>
                                    </p:set>
                                    <p:animEffect transition="in" filter="wipe(left)">
                                      <p:cBhvr>
                                        <p:cTn id="77" dur="2000"/>
                                        <p:tgtEl>
                                          <p:spTgt spid="13518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35184"/>
                                        </p:tgtEl>
                                        <p:attrNameLst>
                                          <p:attrName>style.visibility</p:attrName>
                                        </p:attrNameLst>
                                      </p:cBhvr>
                                      <p:to>
                                        <p:strVal val="visible"/>
                                      </p:to>
                                    </p:set>
                                    <p:animEffect transition="in" filter="wipe(left)">
                                      <p:cBhvr>
                                        <p:cTn id="82" dur="2000"/>
                                        <p:tgtEl>
                                          <p:spTgt spid="13518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135185"/>
                                        </p:tgtEl>
                                        <p:attrNameLst>
                                          <p:attrName>style.visibility</p:attrName>
                                        </p:attrNameLst>
                                      </p:cBhvr>
                                      <p:to>
                                        <p:strVal val="visible"/>
                                      </p:to>
                                    </p:set>
                                    <p:animEffect transition="in" filter="wipe(left)">
                                      <p:cBhvr>
                                        <p:cTn id="87" dur="2000"/>
                                        <p:tgtEl>
                                          <p:spTgt spid="135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2" grpId="0"/>
      <p:bldP spid="135173" grpId="0"/>
      <p:bldP spid="135175" grpId="0"/>
      <p:bldP spid="135176" grpId="0"/>
      <p:bldP spid="135177" grpId="0"/>
      <p:bldP spid="135179" grpId="0"/>
      <p:bldP spid="135180" grpId="0"/>
      <p:bldP spid="135182" grpId="0"/>
      <p:bldP spid="135183" grpId="0"/>
      <p:bldP spid="135184" grpId="0"/>
      <p:bldP spid="135185" grpId="0"/>
      <p:bldP spid="135199" grpId="0" animBg="1"/>
      <p:bldP spid="135200" grpId="0"/>
      <p:bldP spid="135201" grpId="0" animBg="1"/>
      <p:bldP spid="135202" grpId="0"/>
      <p:bldP spid="135203" grpId="0" animBg="1"/>
      <p:bldP spid="13520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PENYAJIAN PIUTANG DI L/K</a:t>
            </a:r>
          </a:p>
        </p:txBody>
      </p:sp>
      <p:sp>
        <p:nvSpPr>
          <p:cNvPr id="6147" name="Rectangle 3"/>
          <p:cNvSpPr>
            <a:spLocks noGrp="1" noChangeArrowheads="1"/>
          </p:cNvSpPr>
          <p:nvPr>
            <p:ph type="body" idx="1"/>
          </p:nvPr>
        </p:nvSpPr>
        <p:spPr>
          <a:xfrm>
            <a:off x="1828800" y="1905000"/>
            <a:ext cx="7315200" cy="4953000"/>
          </a:xfrm>
        </p:spPr>
        <p:txBody>
          <a:bodyPr/>
          <a:lstStyle/>
          <a:p>
            <a:pPr eaLnBrk="1" hangingPunct="1"/>
            <a:r>
              <a:rPr lang="en-US" sz="2800" smtClean="0"/>
              <a:t>Disajikan sebesar jumlah tagihan dikurangi dengan taksiran jumlah yang tidak dapat ditagih. </a:t>
            </a:r>
          </a:p>
          <a:p>
            <a:pPr eaLnBrk="1" hangingPunct="1"/>
            <a:r>
              <a:rPr lang="en-US" sz="2800" smtClean="0"/>
              <a:t>Jumlah kotor piutang harus tetap disajikan pada neraca diikuti dengan penyisihan piutang tak tertagih.</a:t>
            </a:r>
          </a:p>
          <a:p>
            <a:pPr eaLnBrk="1" hangingPunct="1"/>
            <a:r>
              <a:rPr lang="en-US" sz="2800" smtClean="0"/>
              <a:t>Piutang pemegang saham dan piutang perusahaan afiliasi harus dilaporkan tersendiri (tidak digabung dengan perkiraan piutang) karena sifatnya yang berbeda.</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ms-MY" sz="2800" b="1" smtClean="0"/>
              <a:t>PENGGUNAAN  PIUTANG  UNTUK  MEMENUHI  KEBUTUHAN  KAS</a:t>
            </a:r>
            <a:endParaRPr lang="en-US" sz="2800" b="1" smtClean="0"/>
          </a:p>
        </p:txBody>
      </p:sp>
      <p:sp>
        <p:nvSpPr>
          <p:cNvPr id="20483" name="Rectangle 3"/>
          <p:cNvSpPr>
            <a:spLocks noGrp="1" noChangeArrowheads="1"/>
          </p:cNvSpPr>
          <p:nvPr>
            <p:ph type="body" idx="1"/>
          </p:nvPr>
        </p:nvSpPr>
        <p:spPr>
          <a:xfrm>
            <a:off x="457200" y="2743200"/>
            <a:ext cx="8229600" cy="3352800"/>
          </a:xfrm>
        </p:spPr>
        <p:txBody>
          <a:bodyPr/>
          <a:lstStyle/>
          <a:p>
            <a:pPr algn="ctr" eaLnBrk="1" hangingPunct="1">
              <a:buFont typeface="Wingdings" pitchFamily="2" charset="2"/>
              <a:buNone/>
              <a:defRPr/>
            </a:pPr>
            <a:r>
              <a:rPr lang="ms-MY" sz="2800" smtClean="0"/>
              <a:t>Seringkali perusahaan membutuhkan uang yang melebihi jumlah kas yang tersedia. Pemenuhan kebutuhan kas ini dapat dipenuhi dengan piutang.</a:t>
            </a:r>
            <a:r>
              <a:rPr lang="en-US" sz="2800" smtClean="0"/>
              <a:t>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ms-MY" sz="2800" b="1" smtClean="0"/>
              <a:t>PENGGUNAAN  PIUTANG  UNTUK  MEMENUHI  KEBUTUHAN  KAS</a:t>
            </a:r>
            <a:endParaRPr lang="en-US" sz="2800" b="1" smtClean="0"/>
          </a:p>
        </p:txBody>
      </p:sp>
      <p:sp>
        <p:nvSpPr>
          <p:cNvPr id="24579" name="Rectangle 3"/>
          <p:cNvSpPr>
            <a:spLocks noGrp="1" noChangeArrowheads="1"/>
          </p:cNvSpPr>
          <p:nvPr>
            <p:ph type="body" idx="1"/>
          </p:nvPr>
        </p:nvSpPr>
        <p:spPr>
          <a:xfrm>
            <a:off x="1905000" y="2951163"/>
            <a:ext cx="6781800" cy="3144837"/>
          </a:xfrm>
        </p:spPr>
        <p:txBody>
          <a:bodyPr/>
          <a:lstStyle/>
          <a:p>
            <a:pPr eaLnBrk="1" hangingPunct="1">
              <a:buFont typeface="Wingdings" pitchFamily="2" charset="2"/>
              <a:buNone/>
              <a:defRPr/>
            </a:pPr>
            <a:r>
              <a:rPr lang="ms-MY" sz="2600" b="1" smtClean="0"/>
              <a:t>1. Piutang Dipakai Sebagai Jaminan.</a:t>
            </a:r>
            <a:r>
              <a:rPr lang="en-US" sz="2600" smtClean="0"/>
              <a:t> </a:t>
            </a:r>
          </a:p>
          <a:p>
            <a:pPr eaLnBrk="1" hangingPunct="1">
              <a:buFont typeface="Wingdings" pitchFamily="2" charset="2"/>
              <a:buNone/>
              <a:defRPr/>
            </a:pPr>
            <a:r>
              <a:rPr lang="ms-MY" sz="2600" b="1" smtClean="0"/>
              <a:t>2. Menjual Piutang  (Anjak Piutang /       Factoring)</a:t>
            </a:r>
            <a:r>
              <a:rPr lang="en-US" sz="2600" smtClean="0"/>
              <a:t> </a:t>
            </a:r>
          </a:p>
          <a:p>
            <a:pPr eaLnBrk="1" hangingPunct="1">
              <a:buFont typeface="Wingdings" pitchFamily="2" charset="2"/>
              <a:buNone/>
              <a:defRPr/>
            </a:pPr>
            <a:r>
              <a:rPr lang="ms-MY" sz="2600" b="1" smtClean="0"/>
              <a:t>3. Mendiskontokan Wesel</a:t>
            </a:r>
            <a:r>
              <a:rPr lang="ms-MY" sz="2600" smtClean="0"/>
              <a:t> </a:t>
            </a:r>
            <a:endParaRPr lang="en-US" sz="260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ms-MY" sz="2800" b="1" smtClean="0"/>
              <a:t>Piutang Dipakai Sebagai Jaminan.</a:t>
            </a:r>
            <a:r>
              <a:rPr lang="en-US" sz="2800" smtClean="0"/>
              <a:t> </a:t>
            </a:r>
          </a:p>
        </p:txBody>
      </p:sp>
      <p:sp>
        <p:nvSpPr>
          <p:cNvPr id="22531" name="Rectangle 3"/>
          <p:cNvSpPr>
            <a:spLocks noGrp="1" noChangeArrowheads="1"/>
          </p:cNvSpPr>
          <p:nvPr>
            <p:ph type="body" idx="1"/>
          </p:nvPr>
        </p:nvSpPr>
        <p:spPr>
          <a:xfrm>
            <a:off x="457200" y="2327275"/>
            <a:ext cx="8229600" cy="3768725"/>
          </a:xfrm>
        </p:spPr>
        <p:txBody>
          <a:bodyPr/>
          <a:lstStyle/>
          <a:p>
            <a:pPr algn="ctr" eaLnBrk="1" hangingPunct="1">
              <a:buFont typeface="Wingdings" pitchFamily="2" charset="2"/>
              <a:buNone/>
              <a:defRPr/>
            </a:pPr>
            <a:r>
              <a:rPr lang="ms-MY" sz="2400" b="1" smtClean="0"/>
              <a:t>Perusahaan yang memerlukan kas dengan segera dapat  meminjam ke bank atau lembaga  keuangan lainnya dengan jaminan berbentuk piutang usaha. Hasil tagihan dari langganan biasanya dipakai untuk melunasi  hutang.  Jika terdapat langganan yang tidak dapat ditagih, maka adalah menjadi tanggung jawab peminjam (perusahaan yang menjaminkan piutang)  untuk mengganti jaminannya dengan piutang lain.</a:t>
            </a:r>
            <a:endParaRPr lang="en-US" sz="2400" b="1"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ms-MY" sz="2800" b="1" smtClean="0"/>
              <a:t>Menjual Piutang  </a:t>
            </a:r>
            <a:br>
              <a:rPr lang="ms-MY" sz="2800" b="1" smtClean="0"/>
            </a:br>
            <a:r>
              <a:rPr lang="ms-MY" sz="2800" b="1" smtClean="0"/>
              <a:t>(Anjak Piutang / Factoring)</a:t>
            </a:r>
            <a:endParaRPr lang="en-US" sz="2800" b="1" smtClean="0"/>
          </a:p>
        </p:txBody>
      </p:sp>
      <p:sp>
        <p:nvSpPr>
          <p:cNvPr id="23555" name="Rectangle 3"/>
          <p:cNvSpPr>
            <a:spLocks noGrp="1" noChangeArrowheads="1"/>
          </p:cNvSpPr>
          <p:nvPr>
            <p:ph type="body" idx="1"/>
          </p:nvPr>
        </p:nvSpPr>
        <p:spPr>
          <a:xfrm>
            <a:off x="457200" y="2603500"/>
            <a:ext cx="8229600" cy="3492500"/>
          </a:xfrm>
        </p:spPr>
        <p:txBody>
          <a:bodyPr/>
          <a:lstStyle/>
          <a:p>
            <a:pPr algn="ctr" eaLnBrk="1" hangingPunct="1">
              <a:buFont typeface="Wingdings" pitchFamily="2" charset="2"/>
              <a:buNone/>
              <a:defRPr/>
            </a:pPr>
            <a:r>
              <a:rPr lang="ms-MY" sz="2800" smtClean="0"/>
              <a:t>Kebutuhan  uang segera dapat dipenuhi  dengan menjual piutang usaha ke bank atau lembaga kredit atau ke perusahaan anjak piutang.  Semua kemungkinan dan resiko  yang timbul berkaitan dengan piutang tersebut menjadi tanggung jawab pihak perusahaan yang membelinya. </a:t>
            </a:r>
            <a:endParaRPr lang="en-US" sz="280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900113" y="692150"/>
            <a:ext cx="7200900" cy="5314950"/>
          </a:xfrm>
          <a:prstGeom prst="rect">
            <a:avLst/>
          </a:prstGeom>
          <a:noFill/>
          <a:ln w="9525">
            <a:noFill/>
            <a:miter lim="800000"/>
            <a:headEnd/>
            <a:tailEnd/>
          </a:ln>
        </p:spPr>
        <p:txBody>
          <a:bodyPr>
            <a:spAutoFit/>
          </a:bodyPr>
          <a:lstStyle/>
          <a:p>
            <a:pPr>
              <a:spcBef>
                <a:spcPct val="50000"/>
              </a:spcBef>
            </a:pPr>
            <a:r>
              <a:rPr lang="en-US">
                <a:solidFill>
                  <a:schemeClr val="folHlink"/>
                </a:solidFill>
              </a:rPr>
              <a:t>C. Mencari dana dengan Piutang</a:t>
            </a:r>
          </a:p>
          <a:p>
            <a:pPr>
              <a:spcBef>
                <a:spcPct val="50000"/>
              </a:spcBef>
            </a:pPr>
            <a:r>
              <a:rPr lang="en-US"/>
              <a:t>Apabila perusahaan ingin mengkonversi piutang menjadi kas sebelum piutang tersebut jatuh tempo/belum dibayar oleh debitur, maka ada 3 cara yang dapat dilakukan:</a:t>
            </a:r>
          </a:p>
          <a:p>
            <a:pPr>
              <a:spcBef>
                <a:spcPct val="50000"/>
              </a:spcBef>
            </a:pPr>
            <a:r>
              <a:rPr lang="en-US"/>
              <a:t>	1. Menjaminkan piutang (assignment)</a:t>
            </a:r>
          </a:p>
          <a:p>
            <a:pPr>
              <a:spcBef>
                <a:spcPct val="50000"/>
              </a:spcBef>
            </a:pPr>
            <a:r>
              <a:rPr lang="en-US"/>
              <a:t>	2. Menjual piutang (factoring)</a:t>
            </a:r>
          </a:p>
          <a:p>
            <a:pPr>
              <a:spcBef>
                <a:spcPct val="50000"/>
              </a:spcBef>
            </a:pPr>
            <a:r>
              <a:rPr lang="en-US"/>
              <a:t>	3. Menggadaikan piutang (pledging)</a:t>
            </a:r>
          </a:p>
          <a:p>
            <a:pPr>
              <a:spcBef>
                <a:spcPct val="50000"/>
              </a:spcBef>
            </a:pPr>
            <a:r>
              <a:rPr lang="en-US">
                <a:solidFill>
                  <a:schemeClr val="folHlink"/>
                </a:solidFill>
              </a:rPr>
              <a:t>Ad. 1. Menjaminkan piutang</a:t>
            </a:r>
          </a:p>
          <a:p>
            <a:pPr>
              <a:spcBef>
                <a:spcPct val="50000"/>
              </a:spcBef>
            </a:pPr>
            <a:r>
              <a:rPr lang="en-US"/>
              <a:t>Dalam keadaan ini perusahaan akan memperoleh jumlah kas tertentu dari penjamin (assignor), misalnya bank. Perusahaan harus segera membayar secara berangsur kepada penjamin apabila piutang sudah tertagih, meliputi pokok penjamin, biaya pinjaman dan biaya bunga. Piutang yang dijaminkan mengurangi jumlah aktiva lancar (modal kerja) di dalam Neraca. Piutang yang dijaminkan harus dicantumkan secara jelas untuk menunjukkan terbatasnya penguasaan perusahaan atas piutang tersebut.</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827088" y="436563"/>
            <a:ext cx="7632700" cy="6421437"/>
          </a:xfrm>
          <a:prstGeom prst="rect">
            <a:avLst/>
          </a:prstGeom>
          <a:noFill/>
          <a:ln w="9525">
            <a:noFill/>
            <a:miter lim="800000"/>
            <a:headEnd/>
            <a:tailEnd/>
          </a:ln>
        </p:spPr>
        <p:txBody>
          <a:bodyPr>
            <a:spAutoFit/>
          </a:bodyPr>
          <a:lstStyle/>
          <a:p>
            <a:pPr>
              <a:spcBef>
                <a:spcPct val="50000"/>
              </a:spcBef>
            </a:pPr>
            <a:r>
              <a:rPr lang="en-US">
                <a:solidFill>
                  <a:schemeClr val="folHlink"/>
                </a:solidFill>
              </a:rPr>
              <a:t>Contoh:</a:t>
            </a:r>
          </a:p>
          <a:p>
            <a:pPr>
              <a:spcBef>
                <a:spcPct val="50000"/>
              </a:spcBef>
            </a:pPr>
            <a:r>
              <a:rPr lang="en-US"/>
              <a:t>Pada tanggal 1 Des 2004 perusahaan ‘Gadis Kembar’ menjaminkan piutang sebesar Rp. 1.000.000 dengan memperoleh pinjaman bank ‘CBA’ sebesar Rp. 800.000 bunga 12 % per tahun dari saldo akhir tahun utang berjalan, beban biaya Rp. 5.000</a:t>
            </a:r>
          </a:p>
          <a:p>
            <a:pPr>
              <a:spcBef>
                <a:spcPct val="50000"/>
              </a:spcBef>
            </a:pPr>
            <a:r>
              <a:rPr lang="en-US"/>
              <a:t>Jurnal:</a:t>
            </a:r>
          </a:p>
          <a:p>
            <a:pPr>
              <a:lnSpc>
                <a:spcPct val="75000"/>
              </a:lnSpc>
              <a:spcBef>
                <a:spcPct val="50000"/>
              </a:spcBef>
            </a:pPr>
            <a:r>
              <a:rPr lang="en-US"/>
              <a:t>1 Des 2004     Kas                                         Rp. 795.000         -</a:t>
            </a:r>
          </a:p>
          <a:p>
            <a:pPr>
              <a:lnSpc>
                <a:spcPct val="75000"/>
              </a:lnSpc>
              <a:spcBef>
                <a:spcPct val="50000"/>
              </a:spcBef>
            </a:pPr>
            <a:r>
              <a:rPr lang="en-US"/>
              <a:t>                     Biaya Pinjaman                                  5.000         -</a:t>
            </a:r>
          </a:p>
          <a:p>
            <a:pPr>
              <a:lnSpc>
                <a:spcPct val="75000"/>
              </a:lnSpc>
              <a:spcBef>
                <a:spcPct val="50000"/>
              </a:spcBef>
            </a:pPr>
            <a:r>
              <a:rPr lang="en-US"/>
              <a:t>		Utang atas jaminan Piutang             -      Rp. 800.000</a:t>
            </a:r>
          </a:p>
          <a:p>
            <a:pPr>
              <a:lnSpc>
                <a:spcPct val="75000"/>
              </a:lnSpc>
              <a:spcBef>
                <a:spcPct val="50000"/>
              </a:spcBef>
            </a:pPr>
            <a:endParaRPr lang="en-US"/>
          </a:p>
          <a:p>
            <a:pPr>
              <a:lnSpc>
                <a:spcPct val="75000"/>
              </a:lnSpc>
              <a:spcBef>
                <a:spcPct val="50000"/>
              </a:spcBef>
            </a:pPr>
            <a:r>
              <a:rPr lang="en-US"/>
              <a:t>                     Piutang dijaminkan       Rp. 1.000.000           -</a:t>
            </a:r>
          </a:p>
          <a:p>
            <a:pPr>
              <a:lnSpc>
                <a:spcPct val="75000"/>
              </a:lnSpc>
              <a:spcBef>
                <a:spcPct val="50000"/>
              </a:spcBef>
            </a:pPr>
            <a:r>
              <a:rPr lang="en-US"/>
              <a:t>                          Piutang                             -         Rp. 1.000.000</a:t>
            </a:r>
          </a:p>
          <a:p>
            <a:pPr>
              <a:spcBef>
                <a:spcPct val="50000"/>
              </a:spcBef>
            </a:pPr>
            <a:endParaRPr lang="en-US"/>
          </a:p>
          <a:p>
            <a:pPr>
              <a:spcBef>
                <a:spcPct val="50000"/>
              </a:spcBef>
            </a:pPr>
            <a:r>
              <a:rPr lang="en-US"/>
              <a:t>Pada tanggal 30 Des 2004 puitang dibayar ke perusahaan sebesar Rp. 400.000. Perusahaan membayarkannya ke bank di tambah bunga</a:t>
            </a:r>
          </a:p>
          <a:p>
            <a:pPr>
              <a:spcBef>
                <a:spcPct val="50000"/>
              </a:spcBef>
            </a:pPr>
            <a:endParaRPr lang="en-US"/>
          </a:p>
          <a:p>
            <a:pPr>
              <a:spcBef>
                <a:spcPct val="50000"/>
              </a:spcBef>
            </a:pPr>
            <a:endParaRPr lang="en-US"/>
          </a:p>
          <a:p>
            <a:pPr>
              <a:spcBef>
                <a:spcPct val="50000"/>
              </a:spcBef>
            </a:pPr>
            <a:r>
              <a:rPr lang="en-US"/>
              <a:t> </a:t>
            </a:r>
          </a:p>
        </p:txBody>
      </p:sp>
      <p:sp>
        <p:nvSpPr>
          <p:cNvPr id="14339" name="Line 5"/>
          <p:cNvSpPr>
            <a:spLocks noChangeShapeType="1"/>
          </p:cNvSpPr>
          <p:nvPr/>
        </p:nvSpPr>
        <p:spPr bwMode="auto">
          <a:xfrm>
            <a:off x="2268538" y="2924175"/>
            <a:ext cx="0" cy="865188"/>
          </a:xfrm>
          <a:prstGeom prst="line">
            <a:avLst/>
          </a:prstGeom>
          <a:noFill/>
          <a:ln w="9525">
            <a:solidFill>
              <a:schemeClr val="tx1"/>
            </a:solidFill>
            <a:round/>
            <a:headEnd/>
            <a:tailEnd/>
          </a:ln>
        </p:spPr>
        <p:txBody>
          <a:bodyPr/>
          <a:lstStyle/>
          <a:p>
            <a:endParaRPr lang="id-ID"/>
          </a:p>
        </p:txBody>
      </p:sp>
      <p:sp>
        <p:nvSpPr>
          <p:cNvPr id="14340" name="Line 6"/>
          <p:cNvSpPr>
            <a:spLocks noChangeShapeType="1"/>
          </p:cNvSpPr>
          <p:nvPr/>
        </p:nvSpPr>
        <p:spPr bwMode="auto">
          <a:xfrm>
            <a:off x="2268538" y="4364038"/>
            <a:ext cx="0" cy="504825"/>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755650" y="620713"/>
            <a:ext cx="7704138" cy="5670550"/>
          </a:xfrm>
          <a:prstGeom prst="rect">
            <a:avLst/>
          </a:prstGeom>
          <a:noFill/>
          <a:ln w="9525">
            <a:noFill/>
            <a:miter lim="800000"/>
            <a:headEnd/>
            <a:tailEnd/>
          </a:ln>
        </p:spPr>
        <p:txBody>
          <a:bodyPr>
            <a:spAutoFit/>
          </a:bodyPr>
          <a:lstStyle/>
          <a:p>
            <a:pPr>
              <a:lnSpc>
                <a:spcPct val="75000"/>
              </a:lnSpc>
              <a:spcBef>
                <a:spcPct val="50000"/>
              </a:spcBef>
            </a:pPr>
            <a:r>
              <a:rPr lang="en-US"/>
              <a:t>30 Des 2004       Kas                           Rp. 400.000          -</a:t>
            </a:r>
          </a:p>
          <a:p>
            <a:pPr>
              <a:lnSpc>
                <a:spcPct val="75000"/>
              </a:lnSpc>
              <a:spcBef>
                <a:spcPct val="50000"/>
              </a:spcBef>
            </a:pPr>
            <a:r>
              <a:rPr lang="en-US"/>
              <a:t>                            Piutang dijaminkan           -        Rp. 400.000</a:t>
            </a:r>
          </a:p>
          <a:p>
            <a:pPr>
              <a:lnSpc>
                <a:spcPct val="75000"/>
              </a:lnSpc>
              <a:spcBef>
                <a:spcPct val="50000"/>
              </a:spcBef>
            </a:pPr>
            <a:endParaRPr lang="en-US"/>
          </a:p>
          <a:p>
            <a:pPr>
              <a:lnSpc>
                <a:spcPct val="75000"/>
              </a:lnSpc>
              <a:spcBef>
                <a:spcPct val="50000"/>
              </a:spcBef>
            </a:pPr>
            <a:r>
              <a:rPr lang="en-US"/>
              <a:t>                         Utang atas jaminan Piutang  Rp. 400.000         -</a:t>
            </a:r>
          </a:p>
          <a:p>
            <a:pPr>
              <a:lnSpc>
                <a:spcPct val="75000"/>
              </a:lnSpc>
              <a:spcBef>
                <a:spcPct val="50000"/>
              </a:spcBef>
            </a:pPr>
            <a:r>
              <a:rPr lang="en-US"/>
              <a:t>                         Biaya bunga                               80.000</a:t>
            </a:r>
            <a:r>
              <a:rPr lang="en-US" baseline="30000"/>
              <a:t>*)</a:t>
            </a:r>
            <a:r>
              <a:rPr lang="en-US"/>
              <a:t>      -</a:t>
            </a:r>
          </a:p>
          <a:p>
            <a:pPr>
              <a:lnSpc>
                <a:spcPct val="75000"/>
              </a:lnSpc>
              <a:spcBef>
                <a:spcPct val="50000"/>
              </a:spcBef>
            </a:pPr>
            <a:r>
              <a:rPr lang="en-US"/>
              <a:t>                            Kas                                            -         Rp. 480.000</a:t>
            </a:r>
          </a:p>
          <a:p>
            <a:pPr>
              <a:spcBef>
                <a:spcPct val="50000"/>
              </a:spcBef>
            </a:pPr>
            <a:endParaRPr lang="en-US"/>
          </a:p>
          <a:p>
            <a:pPr>
              <a:spcBef>
                <a:spcPct val="50000"/>
              </a:spcBef>
            </a:pPr>
            <a:r>
              <a:rPr lang="en-US"/>
              <a:t>*) Biaya bunga: 800.000 x 12 % x 1 bulan = 80.000</a:t>
            </a:r>
          </a:p>
          <a:p>
            <a:pPr>
              <a:spcBef>
                <a:spcPct val="50000"/>
              </a:spcBef>
            </a:pPr>
            <a:endParaRPr lang="en-US"/>
          </a:p>
          <a:p>
            <a:pPr>
              <a:lnSpc>
                <a:spcPct val="75000"/>
              </a:lnSpc>
              <a:spcBef>
                <a:spcPct val="50000"/>
              </a:spcBef>
            </a:pPr>
            <a:r>
              <a:rPr lang="en-US">
                <a:solidFill>
                  <a:schemeClr val="folHlink"/>
                </a:solidFill>
              </a:rPr>
              <a:t>Penyajian piutang di jaminan dalam neraca 31 Des 2004 sbb:</a:t>
            </a:r>
          </a:p>
          <a:p>
            <a:pPr>
              <a:lnSpc>
                <a:spcPct val="75000"/>
              </a:lnSpc>
              <a:spcBef>
                <a:spcPct val="50000"/>
              </a:spcBef>
            </a:pPr>
            <a:r>
              <a:rPr lang="en-US" b="1"/>
              <a:t>Aktiva lancar:</a:t>
            </a:r>
          </a:p>
          <a:p>
            <a:pPr>
              <a:lnSpc>
                <a:spcPct val="75000"/>
              </a:lnSpc>
              <a:spcBef>
                <a:spcPct val="50000"/>
              </a:spcBef>
            </a:pPr>
            <a:r>
              <a:rPr lang="en-US"/>
              <a:t>Piutang					Rp. xxx.xxx</a:t>
            </a:r>
          </a:p>
          <a:p>
            <a:pPr>
              <a:lnSpc>
                <a:spcPct val="75000"/>
              </a:lnSpc>
              <a:spcBef>
                <a:spcPct val="50000"/>
              </a:spcBef>
            </a:pPr>
            <a:r>
              <a:rPr lang="en-US"/>
              <a:t>Piutang dijaminkan 	Rp. 600.000</a:t>
            </a:r>
          </a:p>
          <a:p>
            <a:pPr>
              <a:lnSpc>
                <a:spcPct val="75000"/>
              </a:lnSpc>
              <a:spcBef>
                <a:spcPct val="50000"/>
              </a:spcBef>
            </a:pPr>
            <a:r>
              <a:rPr lang="en-US"/>
              <a:t>Piutang atas jaminan	      400.000</a:t>
            </a:r>
          </a:p>
          <a:p>
            <a:pPr>
              <a:lnSpc>
                <a:spcPct val="75000"/>
              </a:lnSpc>
              <a:spcBef>
                <a:spcPct val="50000"/>
              </a:spcBef>
            </a:pPr>
            <a:r>
              <a:rPr lang="en-US"/>
              <a:t>         					     200.000 </a:t>
            </a:r>
            <a:r>
              <a:rPr lang="en-US" baseline="-25000"/>
              <a:t>+</a:t>
            </a:r>
          </a:p>
          <a:p>
            <a:pPr>
              <a:lnSpc>
                <a:spcPct val="75000"/>
              </a:lnSpc>
              <a:spcBef>
                <a:spcPct val="50000"/>
              </a:spcBef>
            </a:pPr>
            <a:r>
              <a:rPr lang="en-US" baseline="-25000"/>
              <a:t>					</a:t>
            </a:r>
            <a:r>
              <a:rPr lang="en-US"/>
              <a:t>Rp. xxx.xxx	</a:t>
            </a:r>
          </a:p>
        </p:txBody>
      </p:sp>
      <p:sp>
        <p:nvSpPr>
          <p:cNvPr id="15363" name="Line 5"/>
          <p:cNvSpPr>
            <a:spLocks noChangeShapeType="1"/>
          </p:cNvSpPr>
          <p:nvPr/>
        </p:nvSpPr>
        <p:spPr bwMode="auto">
          <a:xfrm>
            <a:off x="5435600" y="5876925"/>
            <a:ext cx="1152525" cy="0"/>
          </a:xfrm>
          <a:prstGeom prst="line">
            <a:avLst/>
          </a:prstGeom>
          <a:noFill/>
          <a:ln w="9525">
            <a:solidFill>
              <a:schemeClr val="tx1"/>
            </a:solidFill>
            <a:round/>
            <a:headEnd/>
            <a:tailEnd/>
          </a:ln>
        </p:spPr>
        <p:txBody>
          <a:bodyPr/>
          <a:lstStyle/>
          <a:p>
            <a:endParaRPr lang="id-ID"/>
          </a:p>
        </p:txBody>
      </p:sp>
      <p:sp>
        <p:nvSpPr>
          <p:cNvPr id="15364" name="Line 6"/>
          <p:cNvSpPr>
            <a:spLocks noChangeShapeType="1"/>
          </p:cNvSpPr>
          <p:nvPr/>
        </p:nvSpPr>
        <p:spPr bwMode="auto">
          <a:xfrm>
            <a:off x="3646488" y="5516563"/>
            <a:ext cx="1152525" cy="0"/>
          </a:xfrm>
          <a:prstGeom prst="line">
            <a:avLst/>
          </a:prstGeom>
          <a:noFill/>
          <a:ln w="9525">
            <a:solidFill>
              <a:schemeClr val="tx1"/>
            </a:solidFill>
            <a:round/>
            <a:headEnd/>
            <a:tailEnd/>
          </a:ln>
        </p:spPr>
        <p:txBody>
          <a:bodyPr/>
          <a:lstStyle/>
          <a:p>
            <a:endParaRPr lang="id-ID"/>
          </a:p>
        </p:txBody>
      </p:sp>
      <p:sp>
        <p:nvSpPr>
          <p:cNvPr id="15365" name="Line 7"/>
          <p:cNvSpPr>
            <a:spLocks noChangeShapeType="1"/>
          </p:cNvSpPr>
          <p:nvPr/>
        </p:nvSpPr>
        <p:spPr bwMode="auto">
          <a:xfrm>
            <a:off x="2411413" y="620713"/>
            <a:ext cx="0" cy="576262"/>
          </a:xfrm>
          <a:prstGeom prst="line">
            <a:avLst/>
          </a:prstGeom>
          <a:noFill/>
          <a:ln w="9525">
            <a:solidFill>
              <a:schemeClr val="tx1"/>
            </a:solidFill>
            <a:round/>
            <a:headEnd/>
            <a:tailEnd/>
          </a:ln>
        </p:spPr>
        <p:txBody>
          <a:bodyPr/>
          <a:lstStyle/>
          <a:p>
            <a:endParaRPr lang="id-ID"/>
          </a:p>
        </p:txBody>
      </p:sp>
      <p:sp>
        <p:nvSpPr>
          <p:cNvPr id="15366" name="Line 8"/>
          <p:cNvSpPr>
            <a:spLocks noChangeShapeType="1"/>
          </p:cNvSpPr>
          <p:nvPr/>
        </p:nvSpPr>
        <p:spPr bwMode="auto">
          <a:xfrm>
            <a:off x="2411413" y="1700213"/>
            <a:ext cx="0" cy="936625"/>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55650" y="620713"/>
            <a:ext cx="7632700" cy="5178425"/>
          </a:xfrm>
          <a:prstGeom prst="rect">
            <a:avLst/>
          </a:prstGeom>
          <a:noFill/>
          <a:ln w="9525">
            <a:noFill/>
            <a:miter lim="800000"/>
            <a:headEnd/>
            <a:tailEnd/>
          </a:ln>
        </p:spPr>
        <p:txBody>
          <a:bodyPr>
            <a:spAutoFit/>
          </a:bodyPr>
          <a:lstStyle/>
          <a:p>
            <a:pPr>
              <a:spcBef>
                <a:spcPct val="50000"/>
              </a:spcBef>
            </a:pPr>
            <a:r>
              <a:rPr lang="en-US"/>
              <a:t>Apabila utang atas jaminan dilunasi sebelum debitur melunasi piutangnya maka akun piutang yang dijaminkan dibatalkan:</a:t>
            </a:r>
          </a:p>
          <a:p>
            <a:pPr>
              <a:spcBef>
                <a:spcPct val="50000"/>
              </a:spcBef>
            </a:pPr>
            <a:r>
              <a:rPr lang="en-US"/>
              <a:t>	Piutang			Rp. xxx         -</a:t>
            </a:r>
          </a:p>
          <a:p>
            <a:pPr>
              <a:spcBef>
                <a:spcPct val="50000"/>
              </a:spcBef>
            </a:pPr>
            <a:r>
              <a:rPr lang="en-US"/>
              <a:t>	     Piutang dijaminkan              -    Rp. xxx</a:t>
            </a:r>
          </a:p>
          <a:p>
            <a:pPr>
              <a:spcBef>
                <a:spcPct val="50000"/>
              </a:spcBef>
            </a:pPr>
            <a:endParaRPr lang="en-US"/>
          </a:p>
          <a:p>
            <a:pPr>
              <a:spcBef>
                <a:spcPct val="50000"/>
              </a:spcBef>
            </a:pPr>
            <a:r>
              <a:rPr lang="en-US">
                <a:solidFill>
                  <a:schemeClr val="folHlink"/>
                </a:solidFill>
              </a:rPr>
              <a:t>Ad. 2. Penjualan Piutang</a:t>
            </a:r>
            <a:r>
              <a:rPr lang="en-US"/>
              <a:t> </a:t>
            </a:r>
          </a:p>
          <a:p>
            <a:pPr>
              <a:spcBef>
                <a:spcPct val="50000"/>
              </a:spcBef>
            </a:pPr>
            <a:r>
              <a:rPr lang="en-US"/>
              <a:t>Jika dana diperoleh dengan menjual piutang, maka hak menagih berpindah dari perusahaan kreditur kepada pihak yang membeli piutang.</a:t>
            </a:r>
          </a:p>
          <a:p>
            <a:pPr>
              <a:spcBef>
                <a:spcPct val="50000"/>
              </a:spcBef>
            </a:pPr>
            <a:r>
              <a:rPr lang="en-US"/>
              <a:t>Dalam penjualan piutang pada umumnya ditentukan cadangan dari retur penjualan dan penurunan harga karena kerusakan dan sudah diperhitungkan pula kemungkinan tidak tertagihnya sebagian piutang. Dengan demikian pembeli piutang hanya membayar sebagian saja dari piutang yang dijual. Rekening piutang yang dijual harus dihapus dari laporan keuangan.</a:t>
            </a:r>
          </a:p>
          <a:p>
            <a:pPr>
              <a:spcBef>
                <a:spcPct val="50000"/>
              </a:spcBef>
            </a:pPr>
            <a:endParaRPr lang="en-US"/>
          </a:p>
        </p:txBody>
      </p:sp>
      <p:sp>
        <p:nvSpPr>
          <p:cNvPr id="16387" name="Line 5"/>
          <p:cNvSpPr>
            <a:spLocks noChangeShapeType="1"/>
          </p:cNvSpPr>
          <p:nvPr/>
        </p:nvSpPr>
        <p:spPr bwMode="auto">
          <a:xfrm>
            <a:off x="1619250" y="1412875"/>
            <a:ext cx="0" cy="64770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755650" y="620713"/>
            <a:ext cx="7561263" cy="5183187"/>
          </a:xfrm>
          <a:prstGeom prst="rect">
            <a:avLst/>
          </a:prstGeom>
          <a:noFill/>
          <a:ln w="9525">
            <a:noFill/>
            <a:miter lim="800000"/>
            <a:headEnd/>
            <a:tailEnd/>
          </a:ln>
        </p:spPr>
        <p:txBody>
          <a:bodyPr>
            <a:spAutoFit/>
          </a:bodyPr>
          <a:lstStyle/>
          <a:p>
            <a:pPr>
              <a:spcBef>
                <a:spcPct val="50000"/>
              </a:spcBef>
            </a:pPr>
            <a:r>
              <a:rPr lang="en-US">
                <a:solidFill>
                  <a:schemeClr val="folHlink"/>
                </a:solidFill>
              </a:rPr>
              <a:t>Contoh:</a:t>
            </a:r>
          </a:p>
          <a:p>
            <a:pPr>
              <a:spcBef>
                <a:spcPct val="50000"/>
              </a:spcBef>
            </a:pPr>
            <a:r>
              <a:rPr lang="en-US"/>
              <a:t>Pada tgl 1 Des 1997 PT. ‘SIUS’ menjual piutang sebesar Rp. 1.000.000 kepada bank ‘Game’. Bank ‘Game’ membayar Rp. 800.000 dengan discount 5 %, sedangkan  Rp. 200.000 ditentukan sebagai cadangan kemungkinan retur penjualan dan penghapusan piutang.</a:t>
            </a:r>
          </a:p>
          <a:p>
            <a:pPr>
              <a:spcBef>
                <a:spcPct val="50000"/>
              </a:spcBef>
            </a:pPr>
            <a:r>
              <a:rPr lang="en-US"/>
              <a:t>Jurnal 1 Des 1997:</a:t>
            </a:r>
          </a:p>
          <a:p>
            <a:pPr>
              <a:lnSpc>
                <a:spcPct val="75000"/>
              </a:lnSpc>
              <a:spcBef>
                <a:spcPct val="50000"/>
              </a:spcBef>
            </a:pPr>
            <a:r>
              <a:rPr lang="en-US"/>
              <a:t>	Kas			Rp. 760.000</a:t>
            </a:r>
            <a:r>
              <a:rPr lang="en-US" baseline="30000"/>
              <a:t>*)</a:t>
            </a:r>
            <a:r>
              <a:rPr lang="en-US"/>
              <a:t>           -</a:t>
            </a:r>
          </a:p>
          <a:p>
            <a:pPr>
              <a:lnSpc>
                <a:spcPct val="75000"/>
              </a:lnSpc>
              <a:spcBef>
                <a:spcPct val="50000"/>
              </a:spcBef>
            </a:pPr>
            <a:r>
              <a:rPr lang="en-US"/>
              <a:t>	Biaya Penjualan Piutang            40.000</a:t>
            </a:r>
            <a:r>
              <a:rPr lang="en-US" baseline="30000"/>
              <a:t>*)</a:t>
            </a:r>
            <a:r>
              <a:rPr lang="en-US"/>
              <a:t>           -</a:t>
            </a:r>
          </a:p>
          <a:p>
            <a:pPr>
              <a:lnSpc>
                <a:spcPct val="75000"/>
              </a:lnSpc>
              <a:spcBef>
                <a:spcPct val="50000"/>
              </a:spcBef>
            </a:pPr>
            <a:r>
              <a:rPr lang="en-US"/>
              <a:t>	Piutang pada bank ‘game’        200.000             -</a:t>
            </a:r>
          </a:p>
          <a:p>
            <a:pPr>
              <a:lnSpc>
                <a:spcPct val="75000"/>
              </a:lnSpc>
              <a:spcBef>
                <a:spcPct val="50000"/>
              </a:spcBef>
            </a:pPr>
            <a:r>
              <a:rPr lang="en-US"/>
              <a:t>                   Piutang                                -         Rp. 1.000.000</a:t>
            </a:r>
          </a:p>
          <a:p>
            <a:pPr>
              <a:lnSpc>
                <a:spcPct val="75000"/>
              </a:lnSpc>
              <a:spcBef>
                <a:spcPct val="50000"/>
              </a:spcBef>
            </a:pPr>
            <a:r>
              <a:rPr lang="en-US"/>
              <a:t>*) 5 % x Rp. 800.000 = Rp. 40.000, </a:t>
            </a:r>
          </a:p>
          <a:p>
            <a:pPr>
              <a:lnSpc>
                <a:spcPct val="75000"/>
              </a:lnSpc>
              <a:spcBef>
                <a:spcPct val="50000"/>
              </a:spcBef>
            </a:pPr>
            <a:r>
              <a:rPr lang="en-US"/>
              <a:t>    Rp. 800.000 – Rp. 40.000 = Rp. 760.000</a:t>
            </a:r>
          </a:p>
          <a:p>
            <a:pPr>
              <a:spcBef>
                <a:spcPct val="50000"/>
              </a:spcBef>
            </a:pPr>
            <a:endParaRPr lang="en-US"/>
          </a:p>
          <a:p>
            <a:pPr>
              <a:spcBef>
                <a:spcPct val="50000"/>
              </a:spcBef>
            </a:pPr>
            <a:r>
              <a:rPr lang="en-US"/>
              <a:t>Apabila timbul pengembalian barang oleh debitur Rp. 50.000 dan penghapusan piutang krn tdk tertagih Rp. 60.000, maka jurnalnya:</a:t>
            </a:r>
          </a:p>
        </p:txBody>
      </p:sp>
      <p:sp>
        <p:nvSpPr>
          <p:cNvPr id="17411" name="Line 5"/>
          <p:cNvSpPr>
            <a:spLocks noChangeShapeType="1"/>
          </p:cNvSpPr>
          <p:nvPr/>
        </p:nvSpPr>
        <p:spPr bwMode="auto">
          <a:xfrm>
            <a:off x="1692275" y="2781300"/>
            <a:ext cx="0" cy="1152525"/>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684213" y="620713"/>
            <a:ext cx="7920037" cy="5183187"/>
          </a:xfrm>
          <a:prstGeom prst="rect">
            <a:avLst/>
          </a:prstGeom>
          <a:noFill/>
          <a:ln w="9525">
            <a:noFill/>
            <a:miter lim="800000"/>
            <a:headEnd/>
            <a:tailEnd/>
          </a:ln>
        </p:spPr>
        <p:txBody>
          <a:bodyPr>
            <a:spAutoFit/>
          </a:bodyPr>
          <a:lstStyle/>
          <a:p>
            <a:pPr>
              <a:lnSpc>
                <a:spcPct val="75000"/>
              </a:lnSpc>
              <a:spcBef>
                <a:spcPct val="50000"/>
              </a:spcBef>
            </a:pPr>
            <a:r>
              <a:rPr lang="en-US"/>
              <a:t>           Retur penjualan                      Rp. 50.000         -</a:t>
            </a:r>
          </a:p>
          <a:p>
            <a:pPr>
              <a:lnSpc>
                <a:spcPct val="75000"/>
              </a:lnSpc>
              <a:spcBef>
                <a:spcPct val="50000"/>
              </a:spcBef>
            </a:pPr>
            <a:r>
              <a:rPr lang="en-US"/>
              <a:t>           Cadangan kerugian piutang           60.000          -</a:t>
            </a:r>
          </a:p>
          <a:p>
            <a:pPr>
              <a:lnSpc>
                <a:spcPct val="75000"/>
              </a:lnSpc>
              <a:spcBef>
                <a:spcPct val="50000"/>
              </a:spcBef>
            </a:pPr>
            <a:r>
              <a:rPr lang="en-US"/>
              <a:t>                 Piutang pada bank ‘game’           -      Rp. 110.000</a:t>
            </a:r>
          </a:p>
          <a:p>
            <a:pPr>
              <a:lnSpc>
                <a:spcPct val="75000"/>
              </a:lnSpc>
              <a:spcBef>
                <a:spcPct val="50000"/>
              </a:spcBef>
            </a:pPr>
            <a:endParaRPr lang="en-US"/>
          </a:p>
          <a:p>
            <a:pPr>
              <a:spcBef>
                <a:spcPct val="50000"/>
              </a:spcBef>
            </a:pPr>
            <a:r>
              <a:rPr lang="en-US"/>
              <a:t>Apabila seluruh piutang yang ditagih oleh bank ‘Game’ sudah lunas maka sisanya menjadi hak perusahaan, dicatat sbb:</a:t>
            </a:r>
          </a:p>
          <a:p>
            <a:pPr>
              <a:lnSpc>
                <a:spcPct val="75000"/>
              </a:lnSpc>
              <a:spcBef>
                <a:spcPct val="50000"/>
              </a:spcBef>
            </a:pPr>
            <a:r>
              <a:rPr lang="en-US"/>
              <a:t>           Piutang/Kas                             Rp. 90.000         -</a:t>
            </a:r>
          </a:p>
          <a:p>
            <a:pPr>
              <a:lnSpc>
                <a:spcPct val="75000"/>
              </a:lnSpc>
              <a:spcBef>
                <a:spcPct val="50000"/>
              </a:spcBef>
            </a:pPr>
            <a:r>
              <a:rPr lang="en-US"/>
              <a:t>                Piutang pada bank ‘Game’             -      Rp. 90.000</a:t>
            </a:r>
            <a:r>
              <a:rPr lang="en-US" baseline="30000"/>
              <a:t>*)</a:t>
            </a:r>
          </a:p>
          <a:p>
            <a:pPr>
              <a:spcBef>
                <a:spcPct val="50000"/>
              </a:spcBef>
            </a:pPr>
            <a:r>
              <a:rPr lang="en-US"/>
              <a:t>*) Rp. 1.000.000 – (Rp. 50.000 + Rp. 60.000 + Rp. 800.000) = Rp. 90.000</a:t>
            </a:r>
          </a:p>
          <a:p>
            <a:pPr>
              <a:spcBef>
                <a:spcPct val="50000"/>
              </a:spcBef>
            </a:pPr>
            <a:endParaRPr lang="en-US"/>
          </a:p>
          <a:p>
            <a:pPr>
              <a:spcBef>
                <a:spcPct val="50000"/>
              </a:spcBef>
            </a:pPr>
            <a:r>
              <a:rPr lang="en-US">
                <a:solidFill>
                  <a:schemeClr val="folHlink"/>
                </a:solidFill>
              </a:rPr>
              <a:t>Ad. 3. Menggadaikan piutang</a:t>
            </a:r>
          </a:p>
          <a:p>
            <a:pPr>
              <a:spcBef>
                <a:spcPct val="50000"/>
              </a:spcBef>
            </a:pPr>
            <a:r>
              <a:rPr lang="en-US"/>
              <a:t>Kalau dilakukan hal ini piutang tetap dicantumkan sebagai aktiva lancar seluruhnya hanya diberi catatan masalah penggadaiannya. Dalam pledging ini utang gadai hanya menandai piutang tersebut, tetapi pada prinsipnya seperti utang biasa (utang usaha, utang bank, dsb)</a:t>
            </a:r>
          </a:p>
        </p:txBody>
      </p:sp>
      <p:sp>
        <p:nvSpPr>
          <p:cNvPr id="18435" name="Line 5"/>
          <p:cNvSpPr>
            <a:spLocks noChangeShapeType="1"/>
          </p:cNvSpPr>
          <p:nvPr/>
        </p:nvSpPr>
        <p:spPr bwMode="auto">
          <a:xfrm>
            <a:off x="1403350" y="620713"/>
            <a:ext cx="0" cy="86360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000" b="1" smtClean="0"/>
              <a:t>Pencatatan Piutang</a:t>
            </a:r>
          </a:p>
        </p:txBody>
      </p:sp>
      <p:sp>
        <p:nvSpPr>
          <p:cNvPr id="14339" name="Rectangle 3"/>
          <p:cNvSpPr>
            <a:spLocks noGrp="1" noChangeArrowheads="1"/>
          </p:cNvSpPr>
          <p:nvPr>
            <p:ph type="body" idx="1"/>
          </p:nvPr>
        </p:nvSpPr>
        <p:spPr>
          <a:xfrm>
            <a:off x="457200" y="1412776"/>
            <a:ext cx="8229600" cy="4683224"/>
          </a:xfrm>
        </p:spPr>
        <p:txBody>
          <a:bodyPr/>
          <a:lstStyle/>
          <a:p>
            <a:pPr marL="0" indent="0" algn="just" eaLnBrk="1" hangingPunct="1">
              <a:lnSpc>
                <a:spcPct val="80000"/>
              </a:lnSpc>
              <a:buFont typeface="Wingdings" pitchFamily="2" charset="2"/>
              <a:buNone/>
              <a:defRPr/>
            </a:pPr>
            <a:r>
              <a:rPr lang="ms-MY" sz="3600" dirty="0" smtClean="0"/>
              <a:t>Sesuai dengan Standar Akuntansi Keuangan, </a:t>
            </a:r>
            <a:r>
              <a:rPr lang="ms-MY" sz="3600" b="1" dirty="0" smtClean="0"/>
              <a:t>  piutang dicatat dan diakui sebesar jumlah bruto (nilai jatuh tempo)  dikurangi  dengan taksiran jumlah yang tidak akan diterima</a:t>
            </a:r>
            <a:r>
              <a:rPr lang="ms-MY" sz="3600" i="1" dirty="0" smtClean="0"/>
              <a:t>.   </a:t>
            </a:r>
            <a:r>
              <a:rPr lang="ms-MY" sz="3600" dirty="0" smtClean="0"/>
              <a:t> Itu berarti piutang harus dicatat sebesar  jumlah yang diharapkan akan dapat ditagih.  </a:t>
            </a:r>
          </a:p>
          <a:p>
            <a:pPr algn="ctr" eaLnBrk="1" hangingPunct="1">
              <a:lnSpc>
                <a:spcPct val="80000"/>
              </a:lnSpc>
              <a:buFont typeface="Wingdings" pitchFamily="2" charset="2"/>
              <a:buNone/>
              <a:defRPr/>
            </a:pPr>
            <a:endParaRPr lang="ms-MY" sz="2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4709</Words>
  <Application>Microsoft Office PowerPoint</Application>
  <PresentationFormat>On-screen Show (4:3)</PresentationFormat>
  <Paragraphs>941</Paragraphs>
  <Slides>89</Slides>
  <Notes>41</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AKUNTANSI  PIUTANG</vt:lpstr>
      <vt:lpstr>Pengantar</vt:lpstr>
      <vt:lpstr>Slide 3</vt:lpstr>
      <vt:lpstr>Penilaian Resiko kredit</vt:lpstr>
      <vt:lpstr>Pembagian  Receivable (Piutang)</vt:lpstr>
      <vt:lpstr>KLASIFIKASI PIUTANG MENURUT SAK :</vt:lpstr>
      <vt:lpstr>Contoh perkiraan yang biasa digolongkan sebagai piutang :</vt:lpstr>
      <vt:lpstr>PENYAJIAN PIUTANG DI L/K</vt:lpstr>
      <vt:lpstr>Pencatatan Piutang</vt:lpstr>
      <vt:lpstr>Pencatatan Piutang</vt:lpstr>
      <vt:lpstr>Piutang Dagang</vt:lpstr>
      <vt:lpstr>Akuntansi Piutang Biasa/Account Receivable </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Pengertian Wesel</vt:lpstr>
      <vt:lpstr>Wesel Tagih </vt:lpstr>
      <vt:lpstr>Akuntansi Notes Receivable</vt:lpstr>
      <vt:lpstr>Perbedaan Wesel dengan Promes </vt:lpstr>
      <vt:lpstr>Wesel ada 2 macam :</vt:lpstr>
      <vt:lpstr>Piutang wesel berbunga</vt:lpstr>
      <vt:lpstr>Slide 40</vt:lpstr>
      <vt:lpstr>Perusahaan menjual jasa/barang secara kredit dan menerima promes</vt:lpstr>
      <vt:lpstr>Perusahaan menerima promes atas pelunasan piutang</vt:lpstr>
      <vt:lpstr>Slide 43</vt:lpstr>
      <vt:lpstr>Slide 44</vt:lpstr>
      <vt:lpstr>Slide 45</vt:lpstr>
      <vt:lpstr>Slide 46</vt:lpstr>
      <vt:lpstr>Slide 47</vt:lpstr>
      <vt:lpstr>1.   Pendiskontoan Wesel Tidak Berbunga. </vt:lpstr>
      <vt:lpstr>Slide 49</vt:lpstr>
      <vt:lpstr>Mendiskontokan Wesel </vt:lpstr>
      <vt:lpstr>Mendiskontokan Wesel</vt:lpstr>
      <vt:lpstr>Slide 52</vt:lpstr>
      <vt:lpstr>Slide 53</vt:lpstr>
      <vt:lpstr>1.   Pendiskontoan Wesel Tidak Berbunga. </vt:lpstr>
      <vt:lpstr>Slide 55</vt:lpstr>
      <vt:lpstr>Slide 56</vt:lpstr>
      <vt:lpstr>2.  Pendiskont-an Wesel Berbunga </vt:lpstr>
      <vt:lpstr>Slide 58</vt:lpstr>
      <vt:lpstr>Slide 59</vt:lpstr>
      <vt:lpstr>Slide 60</vt:lpstr>
      <vt:lpstr>Slide 61</vt:lpstr>
      <vt:lpstr>Slide 62</vt:lpstr>
      <vt:lpstr>Slide 63</vt:lpstr>
      <vt:lpstr>Perusahaan menjual wesel berikut ini pada tanggal  15 Mei 2001 dengan discount  10 % setahun</vt:lpstr>
      <vt:lpstr>Langkah-langkah  </vt:lpstr>
      <vt:lpstr>                      Jurnal </vt:lpstr>
      <vt:lpstr>Slide 67</vt:lpstr>
      <vt:lpstr>Terima Kasih</vt:lpstr>
      <vt:lpstr>Slide 69</vt:lpstr>
      <vt:lpstr>Slide 70</vt:lpstr>
      <vt:lpstr>LATIHAN SOAL TUTUP BUKU</vt:lpstr>
      <vt:lpstr>Latihan Pertemuan III</vt:lpstr>
      <vt:lpstr>Slide 73</vt:lpstr>
      <vt:lpstr>Slide 74</vt:lpstr>
      <vt:lpstr>Slide 75</vt:lpstr>
      <vt:lpstr>Slide 76</vt:lpstr>
      <vt:lpstr>Latihan</vt:lpstr>
      <vt:lpstr>Slide 78</vt:lpstr>
      <vt:lpstr>Slide 79</vt:lpstr>
      <vt:lpstr>PENGGUNAAN  PIUTANG  UNTUK  MEMENUHI  KEBUTUHAN  KAS</vt:lpstr>
      <vt:lpstr>PENGGUNAAN  PIUTANG  UNTUK  MEMENUHI  KEBUTUHAN  KAS</vt:lpstr>
      <vt:lpstr>Piutang Dipakai Sebagai Jaminan. </vt:lpstr>
      <vt:lpstr>Menjual Piutang   (Anjak Piutang / Factoring)</vt:lpstr>
      <vt:lpstr>Slide 84</vt:lpstr>
      <vt:lpstr>Slide 85</vt:lpstr>
      <vt:lpstr>Slide 86</vt:lpstr>
      <vt:lpstr>Slide 87</vt:lpstr>
      <vt:lpstr>Slide 88</vt:lpstr>
      <vt:lpstr>Slide 89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PIUTANG</dc:title>
  <dc:creator>toshiba</dc:creator>
  <cp:lastModifiedBy>Toshiba</cp:lastModifiedBy>
  <cp:revision>33</cp:revision>
  <dcterms:created xsi:type="dcterms:W3CDTF">2012-11-19T23:39:09Z</dcterms:created>
  <dcterms:modified xsi:type="dcterms:W3CDTF">2017-10-02T04:07:01Z</dcterms:modified>
</cp:coreProperties>
</file>